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9" r:id="rId2"/>
    <p:sldId id="350" r:id="rId3"/>
    <p:sldId id="351" r:id="rId4"/>
    <p:sldId id="352" r:id="rId5"/>
    <p:sldId id="353" r:id="rId6"/>
    <p:sldId id="354" r:id="rId7"/>
    <p:sldId id="355" r:id="rId8"/>
    <p:sldId id="356" r:id="rId9"/>
    <p:sldId id="349" r:id="rId10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9900"/>
    <a:srgbClr val="FAFD00"/>
    <a:srgbClr val="C59305"/>
    <a:srgbClr val="00CC99"/>
    <a:srgbClr val="FF33CC"/>
    <a:srgbClr val="CFEFFD"/>
    <a:srgbClr val="66FFFF"/>
    <a:srgbClr val="FF00FF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80510" autoAdjust="0"/>
  </p:normalViewPr>
  <p:slideViewPr>
    <p:cSldViewPr snapToGrid="0">
      <p:cViewPr>
        <p:scale>
          <a:sx n="116" d="100"/>
          <a:sy n="116" d="100"/>
        </p:scale>
        <p:origin x="-1680" y="208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Slide Ex-26c.1  </a:t>
            </a:r>
          </a:p>
          <a:p>
            <a:endParaRPr lang="en-US" dirty="0" smtClean="0"/>
          </a:p>
          <a:p>
            <a:r>
              <a:rPr lang="en-US" dirty="0" smtClean="0"/>
              <a:t>Title slide with main task.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exercise objective.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Some </a:t>
            </a:r>
            <a:r>
              <a:rPr lang="en-US" dirty="0" smtClean="0"/>
              <a:t>introductory comments.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dirty="0" smtClean="0"/>
              <a:t>basemap showing the Barracouta-1 well location and the position of inline 1915.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Inline </a:t>
            </a:r>
            <a:r>
              <a:rPr lang="en-US" dirty="0" smtClean="0"/>
              <a:t>1915 with the top and base of the reservoir and the GWC.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Zoom </a:t>
            </a:r>
            <a:r>
              <a:rPr lang="en-US" dirty="0" smtClean="0"/>
              <a:t>in to the extent of</a:t>
            </a:r>
            <a:r>
              <a:rPr lang="en-US" baseline="0" dirty="0" smtClean="0"/>
              <a:t> the gas field.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Xline</a:t>
            </a:r>
            <a:r>
              <a:rPr lang="en-US" dirty="0" smtClean="0"/>
              <a:t> </a:t>
            </a:r>
            <a:r>
              <a:rPr lang="en-US" dirty="0" smtClean="0"/>
              <a:t>4100 showing the position of the GWC.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limits</a:t>
            </a:r>
            <a:r>
              <a:rPr lang="en-US" baseline="0" dirty="0" smtClean="0"/>
              <a:t> of the gas field based on where the GWC intersects the top of reservoir </a:t>
            </a:r>
            <a:r>
              <a:rPr lang="en-US" baseline="0" dirty="0" smtClean="0"/>
              <a:t>horizon. Students </a:t>
            </a:r>
            <a:r>
              <a:rPr lang="en-US" baseline="0" dirty="0" smtClean="0"/>
              <a:t>loop tie the given inlines and crosslines to complete the GWC mapping.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26c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  Exer 26c: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DHI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Mapping 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8014" y="2437042"/>
            <a:ext cx="3106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DHI Mapping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815654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several inlines and crosslines to complete the mapping of the GWC at Barracouta.  </a:t>
            </a: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Draw a polygon to define part of the field.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35" name="Picture 63" descr="dhi-in1915"/>
          <p:cNvPicPr>
            <a:picLocks noChangeAspect="1" noChangeArrowheads="1"/>
          </p:cNvPicPr>
          <p:nvPr/>
        </p:nvPicPr>
        <p:blipFill>
          <a:blip r:embed="rId3" cstate="print"/>
          <a:srcRect l="4968" t="17125" r="30647" b="16159"/>
          <a:stretch>
            <a:fillRect/>
          </a:stretch>
        </p:blipFill>
        <p:spPr bwMode="auto">
          <a:xfrm>
            <a:off x="3685309" y="2341418"/>
            <a:ext cx="477981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Exercise 26c</a:t>
            </a:r>
            <a:endParaRPr lang="en-US" dirty="0" smtClean="0"/>
          </a:p>
        </p:txBody>
      </p:sp>
      <p:sp>
        <p:nvSpPr>
          <p:cNvPr id="5124" name="Content Placeholder 2"/>
          <p:cNvSpPr>
            <a:spLocks noGrp="1"/>
          </p:cNvSpPr>
          <p:nvPr>
            <p:ph idx="4294967295"/>
          </p:nvPr>
        </p:nvSpPr>
        <p:spPr>
          <a:xfrm>
            <a:off x="599090" y="1290145"/>
            <a:ext cx="8229600" cy="1919288"/>
          </a:xfrm>
        </p:spPr>
        <p:txBody>
          <a:bodyPr/>
          <a:lstStyle/>
          <a:p>
            <a:pPr marL="609600" indent="-609600">
              <a:lnSpc>
                <a:spcPct val="95000"/>
              </a:lnSpc>
              <a:spcBef>
                <a:spcPct val="40000"/>
              </a:spcBef>
              <a:buFontTx/>
              <a:buNone/>
            </a:pPr>
            <a:r>
              <a:rPr lang="en-US" b="1" dirty="0" smtClean="0"/>
              <a:t>Objective</a:t>
            </a:r>
          </a:p>
          <a:p>
            <a:pPr marL="609600" indent="-609600" algn="just">
              <a:buFontTx/>
              <a:buNone/>
            </a:pPr>
            <a:r>
              <a:rPr lang="en-US" sz="2400" b="1" dirty="0" smtClean="0"/>
              <a:t> </a:t>
            </a:r>
            <a:r>
              <a:rPr lang="en-US" sz="2400" dirty="0" smtClean="0"/>
              <a:t>The gas-water contact (GWC) at Barracouta can be observed on the seismic lines. </a:t>
            </a:r>
            <a:r>
              <a:rPr lang="en-US" sz="2400" dirty="0" smtClean="0"/>
              <a:t>Although </a:t>
            </a:r>
            <a:r>
              <a:rPr lang="en-US" sz="2400" dirty="0" smtClean="0"/>
              <a:t>the fluid contact is flat in depth, lateral velocity changes above the reservoir makes the GWC non-horizontal on the seismic lines. </a:t>
            </a:r>
            <a:r>
              <a:rPr lang="en-US" sz="2400" dirty="0" smtClean="0"/>
              <a:t>Given </a:t>
            </a:r>
            <a:r>
              <a:rPr lang="en-US" sz="2400" dirty="0" smtClean="0"/>
              <a:t>some starting interpretation, you will complete the mapping of the GWC. </a:t>
            </a:r>
          </a:p>
          <a:p>
            <a:pPr marL="609600" indent="-609600">
              <a:buFontTx/>
              <a:buNone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Introduction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371475" y="1284117"/>
            <a:ext cx="7942263" cy="356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spcBef>
                <a:spcPct val="55000"/>
              </a:spcBef>
              <a:tabLst>
                <a:tab pos="688975" algn="l"/>
                <a:tab pos="1547813" algn="l"/>
              </a:tabLst>
            </a:pPr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You will begin by looking at the criteria used to map the GWC on several lines. </a:t>
            </a:r>
            <a:r>
              <a:rPr lang="en-US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Then </a:t>
            </a:r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you will transfer the GWC surface to the uninterpreted lines. </a:t>
            </a:r>
            <a:r>
              <a:rPr lang="en-US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 </a:t>
            </a:r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will be able to complete the GWC interpretation quickly.</a:t>
            </a:r>
          </a:p>
          <a:p>
            <a:pPr marL="342900" indent="-342900">
              <a:spcBef>
                <a:spcPct val="55000"/>
              </a:spcBef>
              <a:tabLst>
                <a:tab pos="688975" algn="l"/>
                <a:tab pos="1547813" algn="l"/>
              </a:tabLst>
            </a:pPr>
            <a:endParaRPr lang="en-US" sz="1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just">
              <a:spcBef>
                <a:spcPct val="55000"/>
              </a:spcBef>
              <a:tabLst>
                <a:tab pos="688975" algn="l"/>
                <a:tab pos="1547813" algn="l"/>
              </a:tabLst>
            </a:pPr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Next you will post where the GWC intercepts the TOL (top of reservoir) horizon on the basemap. </a:t>
            </a:r>
            <a:r>
              <a:rPr lang="en-US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These </a:t>
            </a:r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intercepts delimit the northeast portion of the field. </a:t>
            </a:r>
            <a:r>
              <a:rPr lang="en-US" sz="2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Doing </a:t>
            </a:r>
            <a:r>
              <a:rPr lang="en-US" sz="2200" dirty="0">
                <a:latin typeface="Tahoma" pitchFamily="34" charset="0"/>
                <a:ea typeface="Tahoma" pitchFamily="34" charset="0"/>
                <a:cs typeface="Tahoma" pitchFamily="34" charset="0"/>
              </a:rPr>
              <a:t>this type of mapping over the entire field provides us with the field’s area with a high degree of confidence. 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86"/>
          <p:cNvSpPr>
            <a:spLocks noChangeArrowheads="1"/>
          </p:cNvSpPr>
          <p:nvPr/>
        </p:nvSpPr>
        <p:spPr bwMode="auto">
          <a:xfrm>
            <a:off x="1168400" y="1477963"/>
            <a:ext cx="6286500" cy="4795837"/>
          </a:xfrm>
          <a:prstGeom prst="rect">
            <a:avLst/>
          </a:prstGeom>
          <a:solidFill>
            <a:srgbClr val="FFF8E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Basemap</a:t>
            </a:r>
          </a:p>
        </p:txBody>
      </p:sp>
      <p:sp>
        <p:nvSpPr>
          <p:cNvPr id="7173" name="Line 515"/>
          <p:cNvSpPr>
            <a:spLocks noChangeAspect="1" noChangeShapeType="1"/>
          </p:cNvSpPr>
          <p:nvPr/>
        </p:nvSpPr>
        <p:spPr bwMode="auto">
          <a:xfrm>
            <a:off x="7053263" y="4235450"/>
            <a:ext cx="0" cy="5746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74" name="Line 526"/>
          <p:cNvSpPr>
            <a:spLocks noChangeAspect="1" noChangeShapeType="1"/>
          </p:cNvSpPr>
          <p:nvPr/>
        </p:nvSpPr>
        <p:spPr bwMode="auto">
          <a:xfrm>
            <a:off x="7053263" y="4235450"/>
            <a:ext cx="0" cy="574675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75" name="WordArt 527"/>
          <p:cNvSpPr>
            <a:spLocks noChangeAspect="1" noChangeArrowheads="1" noChangeShapeType="1" noTextEdit="1"/>
          </p:cNvSpPr>
          <p:nvPr/>
        </p:nvSpPr>
        <p:spPr bwMode="auto">
          <a:xfrm>
            <a:off x="6972300" y="4919663"/>
            <a:ext cx="161925" cy="268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66CCFF"/>
                </a:solidFill>
                <a:latin typeface="Arial Black"/>
              </a:rPr>
              <a:t>N</a:t>
            </a:r>
          </a:p>
        </p:txBody>
      </p:sp>
      <p:sp>
        <p:nvSpPr>
          <p:cNvPr id="7177" name="Line 24"/>
          <p:cNvSpPr>
            <a:spLocks noChangeAspect="1" noChangeShapeType="1"/>
          </p:cNvSpPr>
          <p:nvPr/>
        </p:nvSpPr>
        <p:spPr bwMode="auto">
          <a:xfrm rot="-5400000">
            <a:off x="3181351" y="3719512"/>
            <a:ext cx="2938462" cy="95091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78" name="Line 25"/>
          <p:cNvSpPr>
            <a:spLocks noChangeAspect="1" noChangeShapeType="1"/>
          </p:cNvSpPr>
          <p:nvPr/>
        </p:nvSpPr>
        <p:spPr bwMode="auto">
          <a:xfrm rot="-5400000">
            <a:off x="2547938" y="3525838"/>
            <a:ext cx="2938462" cy="95091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79" name="Line 26"/>
          <p:cNvSpPr>
            <a:spLocks noChangeAspect="1" noChangeShapeType="1"/>
          </p:cNvSpPr>
          <p:nvPr/>
        </p:nvSpPr>
        <p:spPr bwMode="auto">
          <a:xfrm rot="-5400000">
            <a:off x="2864644" y="3623469"/>
            <a:ext cx="2938463" cy="9493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80" name="Line 27"/>
          <p:cNvSpPr>
            <a:spLocks noChangeAspect="1" noChangeShapeType="1"/>
          </p:cNvSpPr>
          <p:nvPr/>
        </p:nvSpPr>
        <p:spPr bwMode="auto">
          <a:xfrm rot="-5400000">
            <a:off x="2231232" y="3429793"/>
            <a:ext cx="2940050" cy="95091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81" name="Line 28"/>
          <p:cNvSpPr>
            <a:spLocks noChangeAspect="1" noChangeShapeType="1"/>
          </p:cNvSpPr>
          <p:nvPr/>
        </p:nvSpPr>
        <p:spPr bwMode="auto">
          <a:xfrm rot="-5400000">
            <a:off x="1914525" y="3333750"/>
            <a:ext cx="2938463" cy="95091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82" name="Text Box 29"/>
          <p:cNvSpPr txBox="1">
            <a:spLocks noChangeAspect="1" noChangeArrowheads="1"/>
          </p:cNvSpPr>
          <p:nvPr/>
        </p:nvSpPr>
        <p:spPr bwMode="auto">
          <a:xfrm rot="1223869">
            <a:off x="2051050" y="2611438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4100</a:t>
            </a:r>
          </a:p>
        </p:txBody>
      </p:sp>
      <p:sp>
        <p:nvSpPr>
          <p:cNvPr id="7183" name="Text Box 30"/>
          <p:cNvSpPr txBox="1">
            <a:spLocks noChangeAspect="1" noChangeArrowheads="1"/>
          </p:cNvSpPr>
          <p:nvPr/>
        </p:nvSpPr>
        <p:spPr bwMode="auto">
          <a:xfrm rot="1223869">
            <a:off x="1943100" y="292417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3900</a:t>
            </a:r>
          </a:p>
        </p:txBody>
      </p:sp>
      <p:sp>
        <p:nvSpPr>
          <p:cNvPr id="7184" name="Text Box 31"/>
          <p:cNvSpPr txBox="1">
            <a:spLocks noChangeAspect="1" noChangeArrowheads="1"/>
          </p:cNvSpPr>
          <p:nvPr/>
        </p:nvSpPr>
        <p:spPr bwMode="auto">
          <a:xfrm rot="1223869">
            <a:off x="1835150" y="323850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3700</a:t>
            </a:r>
          </a:p>
        </p:txBody>
      </p:sp>
      <p:sp>
        <p:nvSpPr>
          <p:cNvPr id="7185" name="Text Box 32"/>
          <p:cNvSpPr txBox="1">
            <a:spLocks noChangeAspect="1" noChangeArrowheads="1"/>
          </p:cNvSpPr>
          <p:nvPr/>
        </p:nvSpPr>
        <p:spPr bwMode="auto">
          <a:xfrm rot="1223869">
            <a:off x="1730375" y="35528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3500</a:t>
            </a:r>
          </a:p>
        </p:txBody>
      </p:sp>
      <p:sp>
        <p:nvSpPr>
          <p:cNvPr id="7186" name="Line 33"/>
          <p:cNvSpPr>
            <a:spLocks noChangeAspect="1" noChangeShapeType="1"/>
          </p:cNvSpPr>
          <p:nvPr/>
        </p:nvSpPr>
        <p:spPr bwMode="auto">
          <a:xfrm rot="-5400000">
            <a:off x="1597026" y="3236912"/>
            <a:ext cx="2940050" cy="9493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87" name="Line 34"/>
          <p:cNvSpPr>
            <a:spLocks noChangeAspect="1" noChangeShapeType="1"/>
          </p:cNvSpPr>
          <p:nvPr/>
        </p:nvSpPr>
        <p:spPr bwMode="auto">
          <a:xfrm rot="-5400000">
            <a:off x="1281112" y="3140076"/>
            <a:ext cx="2938463" cy="95091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89" name="Text Box 36"/>
          <p:cNvSpPr txBox="1">
            <a:spLocks noChangeAspect="1" noChangeArrowheads="1"/>
          </p:cNvSpPr>
          <p:nvPr/>
        </p:nvSpPr>
        <p:spPr bwMode="auto">
          <a:xfrm rot="-4176131">
            <a:off x="3050382" y="1826419"/>
            <a:ext cx="506412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1800</a:t>
            </a:r>
          </a:p>
        </p:txBody>
      </p:sp>
      <p:sp>
        <p:nvSpPr>
          <p:cNvPr id="7190" name="Text Box 37"/>
          <p:cNvSpPr txBox="1">
            <a:spLocks noChangeAspect="1" noChangeArrowheads="1"/>
          </p:cNvSpPr>
          <p:nvPr/>
        </p:nvSpPr>
        <p:spPr bwMode="auto">
          <a:xfrm rot="-4176131">
            <a:off x="3363913" y="192087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1850</a:t>
            </a:r>
          </a:p>
        </p:txBody>
      </p:sp>
      <p:sp>
        <p:nvSpPr>
          <p:cNvPr id="7191" name="Text Box 38"/>
          <p:cNvSpPr txBox="1">
            <a:spLocks noChangeAspect="1" noChangeArrowheads="1"/>
          </p:cNvSpPr>
          <p:nvPr/>
        </p:nvSpPr>
        <p:spPr bwMode="auto">
          <a:xfrm rot="-4176131">
            <a:off x="3991768" y="2120107"/>
            <a:ext cx="506413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1950</a:t>
            </a:r>
          </a:p>
        </p:txBody>
      </p:sp>
      <p:sp>
        <p:nvSpPr>
          <p:cNvPr id="7192" name="Text Box 39"/>
          <p:cNvSpPr txBox="1">
            <a:spLocks noChangeAspect="1" noChangeArrowheads="1"/>
          </p:cNvSpPr>
          <p:nvPr/>
        </p:nvSpPr>
        <p:spPr bwMode="auto">
          <a:xfrm rot="-4176131">
            <a:off x="3675063" y="201930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1900</a:t>
            </a:r>
          </a:p>
        </p:txBody>
      </p:sp>
      <p:sp>
        <p:nvSpPr>
          <p:cNvPr id="7193" name="Text Box 40"/>
          <p:cNvSpPr txBox="1">
            <a:spLocks noChangeAspect="1" noChangeArrowheads="1"/>
          </p:cNvSpPr>
          <p:nvPr/>
        </p:nvSpPr>
        <p:spPr bwMode="auto">
          <a:xfrm rot="-4176131">
            <a:off x="4305300" y="2214563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2000</a:t>
            </a:r>
          </a:p>
        </p:txBody>
      </p:sp>
      <p:sp>
        <p:nvSpPr>
          <p:cNvPr id="7194" name="Text Box 41"/>
          <p:cNvSpPr txBox="1">
            <a:spLocks noChangeAspect="1" noChangeArrowheads="1"/>
          </p:cNvSpPr>
          <p:nvPr/>
        </p:nvSpPr>
        <p:spPr bwMode="auto">
          <a:xfrm rot="-4176131">
            <a:off x="4624388" y="2312988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2050</a:t>
            </a:r>
          </a:p>
        </p:txBody>
      </p:sp>
      <p:sp>
        <p:nvSpPr>
          <p:cNvPr id="7195" name="Text Box 42"/>
          <p:cNvSpPr txBox="1">
            <a:spLocks noChangeAspect="1" noChangeArrowheads="1"/>
          </p:cNvSpPr>
          <p:nvPr/>
        </p:nvSpPr>
        <p:spPr bwMode="auto">
          <a:xfrm rot="-4176131">
            <a:off x="4938713" y="24098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2100</a:t>
            </a:r>
          </a:p>
        </p:txBody>
      </p:sp>
      <p:sp>
        <p:nvSpPr>
          <p:cNvPr id="7196" name="Text Box 43"/>
          <p:cNvSpPr txBox="1">
            <a:spLocks noChangeAspect="1" noChangeArrowheads="1"/>
          </p:cNvSpPr>
          <p:nvPr/>
        </p:nvSpPr>
        <p:spPr bwMode="auto">
          <a:xfrm rot="-4176131">
            <a:off x="2003425" y="513715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1800</a:t>
            </a:r>
          </a:p>
        </p:txBody>
      </p:sp>
      <p:sp>
        <p:nvSpPr>
          <p:cNvPr id="7197" name="Text Box 44"/>
          <p:cNvSpPr txBox="1">
            <a:spLocks noChangeAspect="1" noChangeArrowheads="1"/>
          </p:cNvSpPr>
          <p:nvPr/>
        </p:nvSpPr>
        <p:spPr bwMode="auto">
          <a:xfrm rot="-4176131">
            <a:off x="2316956" y="5234782"/>
            <a:ext cx="509587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1850</a:t>
            </a:r>
          </a:p>
        </p:txBody>
      </p:sp>
      <p:sp>
        <p:nvSpPr>
          <p:cNvPr id="7198" name="Text Box 45"/>
          <p:cNvSpPr txBox="1">
            <a:spLocks noChangeAspect="1" noChangeArrowheads="1"/>
          </p:cNvSpPr>
          <p:nvPr/>
        </p:nvSpPr>
        <p:spPr bwMode="auto">
          <a:xfrm rot="-4176131">
            <a:off x="2959100" y="542925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1950</a:t>
            </a:r>
          </a:p>
        </p:txBody>
      </p:sp>
      <p:sp>
        <p:nvSpPr>
          <p:cNvPr id="7199" name="Text Box 46"/>
          <p:cNvSpPr txBox="1">
            <a:spLocks noChangeAspect="1" noChangeArrowheads="1"/>
          </p:cNvSpPr>
          <p:nvPr/>
        </p:nvSpPr>
        <p:spPr bwMode="auto">
          <a:xfrm rot="-4176131">
            <a:off x="2636044" y="5337969"/>
            <a:ext cx="509588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1900</a:t>
            </a:r>
          </a:p>
        </p:txBody>
      </p:sp>
      <p:sp>
        <p:nvSpPr>
          <p:cNvPr id="7200" name="Text Box 47"/>
          <p:cNvSpPr txBox="1">
            <a:spLocks noChangeAspect="1" noChangeArrowheads="1"/>
          </p:cNvSpPr>
          <p:nvPr/>
        </p:nvSpPr>
        <p:spPr bwMode="auto">
          <a:xfrm rot="-4176131">
            <a:off x="3271838" y="552450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2000</a:t>
            </a:r>
          </a:p>
        </p:txBody>
      </p:sp>
      <p:sp>
        <p:nvSpPr>
          <p:cNvPr id="7201" name="Text Box 48"/>
          <p:cNvSpPr txBox="1">
            <a:spLocks noChangeAspect="1" noChangeArrowheads="1"/>
          </p:cNvSpPr>
          <p:nvPr/>
        </p:nvSpPr>
        <p:spPr bwMode="auto">
          <a:xfrm rot="-4176131">
            <a:off x="3589338" y="56229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2050</a:t>
            </a:r>
          </a:p>
        </p:txBody>
      </p:sp>
      <p:sp>
        <p:nvSpPr>
          <p:cNvPr id="7202" name="Text Box 49"/>
          <p:cNvSpPr txBox="1">
            <a:spLocks noChangeAspect="1" noChangeArrowheads="1"/>
          </p:cNvSpPr>
          <p:nvPr/>
        </p:nvSpPr>
        <p:spPr bwMode="auto">
          <a:xfrm rot="-4176131">
            <a:off x="3906838" y="5719763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2100</a:t>
            </a:r>
          </a:p>
        </p:txBody>
      </p:sp>
      <p:sp>
        <p:nvSpPr>
          <p:cNvPr id="7203" name="Text Box 50"/>
          <p:cNvSpPr txBox="1">
            <a:spLocks noChangeAspect="1" noChangeArrowheads="1"/>
          </p:cNvSpPr>
          <p:nvPr/>
        </p:nvSpPr>
        <p:spPr bwMode="auto">
          <a:xfrm rot="1223869">
            <a:off x="5156200" y="5011738"/>
            <a:ext cx="508000" cy="2270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3300</a:t>
            </a:r>
          </a:p>
        </p:txBody>
      </p:sp>
      <p:sp>
        <p:nvSpPr>
          <p:cNvPr id="7204" name="Text Box 51"/>
          <p:cNvSpPr txBox="1">
            <a:spLocks noChangeAspect="1" noChangeArrowheads="1"/>
          </p:cNvSpPr>
          <p:nvPr/>
        </p:nvSpPr>
        <p:spPr bwMode="auto">
          <a:xfrm rot="1223869">
            <a:off x="5586413" y="37560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4100</a:t>
            </a:r>
          </a:p>
        </p:txBody>
      </p:sp>
      <p:sp>
        <p:nvSpPr>
          <p:cNvPr id="7205" name="Text Box 52"/>
          <p:cNvSpPr txBox="1">
            <a:spLocks noChangeAspect="1" noChangeArrowheads="1"/>
          </p:cNvSpPr>
          <p:nvPr/>
        </p:nvSpPr>
        <p:spPr bwMode="auto">
          <a:xfrm rot="1223869">
            <a:off x="5478463" y="407035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3900</a:t>
            </a:r>
          </a:p>
        </p:txBody>
      </p:sp>
      <p:sp>
        <p:nvSpPr>
          <p:cNvPr id="7206" name="Text Box 53"/>
          <p:cNvSpPr txBox="1">
            <a:spLocks noChangeAspect="1" noChangeArrowheads="1"/>
          </p:cNvSpPr>
          <p:nvPr/>
        </p:nvSpPr>
        <p:spPr bwMode="auto">
          <a:xfrm rot="1223869">
            <a:off x="5373688" y="438150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3700</a:t>
            </a:r>
          </a:p>
        </p:txBody>
      </p:sp>
      <p:sp>
        <p:nvSpPr>
          <p:cNvPr id="7207" name="Text Box 54"/>
          <p:cNvSpPr txBox="1">
            <a:spLocks noChangeAspect="1" noChangeArrowheads="1"/>
          </p:cNvSpPr>
          <p:nvPr/>
        </p:nvSpPr>
        <p:spPr bwMode="auto">
          <a:xfrm rot="1223869">
            <a:off x="5265738" y="46958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3500</a:t>
            </a:r>
          </a:p>
        </p:txBody>
      </p:sp>
      <p:grpSp>
        <p:nvGrpSpPr>
          <p:cNvPr id="2" name="Group 55"/>
          <p:cNvGrpSpPr>
            <a:grpSpLocks noChangeAspect="1"/>
          </p:cNvGrpSpPr>
          <p:nvPr/>
        </p:nvGrpSpPr>
        <p:grpSpPr bwMode="auto">
          <a:xfrm>
            <a:off x="5668963" y="5894388"/>
            <a:ext cx="1255712" cy="330200"/>
            <a:chOff x="864" y="5060"/>
            <a:chExt cx="1482" cy="391"/>
          </a:xfrm>
        </p:grpSpPr>
        <p:grpSp>
          <p:nvGrpSpPr>
            <p:cNvPr id="3" name="Group 56"/>
            <p:cNvGrpSpPr>
              <a:grpSpLocks noChangeAspect="1"/>
            </p:cNvGrpSpPr>
            <p:nvPr/>
          </p:nvGrpSpPr>
          <p:grpSpPr bwMode="auto">
            <a:xfrm>
              <a:off x="956" y="5060"/>
              <a:ext cx="1265" cy="72"/>
              <a:chOff x="956" y="5032"/>
              <a:chExt cx="1273" cy="108"/>
            </a:xfrm>
          </p:grpSpPr>
          <p:sp>
            <p:nvSpPr>
              <p:cNvPr id="7237" name="Rectangle 57"/>
              <p:cNvSpPr>
                <a:spLocks noChangeAspect="1" noChangeArrowheads="1"/>
              </p:cNvSpPr>
              <p:nvPr/>
            </p:nvSpPr>
            <p:spPr bwMode="auto">
              <a:xfrm>
                <a:off x="956" y="5032"/>
                <a:ext cx="317" cy="10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238" name="Rectangle 58"/>
              <p:cNvSpPr>
                <a:spLocks noChangeAspect="1" noChangeArrowheads="1"/>
              </p:cNvSpPr>
              <p:nvPr/>
            </p:nvSpPr>
            <p:spPr bwMode="auto">
              <a:xfrm>
                <a:off x="1274" y="5032"/>
                <a:ext cx="317" cy="108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sz="2000" dirty="0">
                  <a:cs typeface="Arial" pitchFamily="34" charset="0"/>
                </a:endParaRPr>
              </a:p>
            </p:txBody>
          </p:sp>
          <p:sp>
            <p:nvSpPr>
              <p:cNvPr id="7239" name="Rectangle 59"/>
              <p:cNvSpPr>
                <a:spLocks noChangeAspect="1" noChangeArrowheads="1"/>
              </p:cNvSpPr>
              <p:nvPr/>
            </p:nvSpPr>
            <p:spPr bwMode="auto">
              <a:xfrm>
                <a:off x="1593" y="5032"/>
                <a:ext cx="317" cy="10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240" name="Rectangle 60"/>
              <p:cNvSpPr>
                <a:spLocks noChangeAspect="1" noChangeArrowheads="1"/>
              </p:cNvSpPr>
              <p:nvPr/>
            </p:nvSpPr>
            <p:spPr bwMode="auto">
              <a:xfrm>
                <a:off x="1912" y="5032"/>
                <a:ext cx="317" cy="108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7236" name="Text Box 61"/>
            <p:cNvSpPr txBox="1">
              <a:spLocks noChangeAspect="1" noChangeArrowheads="1"/>
            </p:cNvSpPr>
            <p:nvPr/>
          </p:nvSpPr>
          <p:spPr bwMode="auto">
            <a:xfrm>
              <a:off x="864" y="5162"/>
              <a:ext cx="1482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358900"/>
              <a:r>
                <a:rPr lang="en-US" sz="1000" dirty="0">
                  <a:latin typeface="Verdana" pitchFamily="34" charset="0"/>
                  <a:cs typeface="Arial" pitchFamily="34" charset="0"/>
                </a:rPr>
                <a:t>0        km        4</a:t>
              </a:r>
            </a:p>
          </p:txBody>
        </p:sp>
      </p:grpSp>
      <p:sp>
        <p:nvSpPr>
          <p:cNvPr id="7209" name="Line 62"/>
          <p:cNvSpPr>
            <a:spLocks noChangeAspect="1" noChangeShapeType="1"/>
          </p:cNvSpPr>
          <p:nvPr/>
        </p:nvSpPr>
        <p:spPr bwMode="auto">
          <a:xfrm rot="-5400000">
            <a:off x="973138" y="3024188"/>
            <a:ext cx="2938462" cy="950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210" name="Line 63"/>
          <p:cNvSpPr>
            <a:spLocks noChangeAspect="1" noChangeShapeType="1"/>
          </p:cNvSpPr>
          <p:nvPr/>
        </p:nvSpPr>
        <p:spPr bwMode="auto">
          <a:xfrm rot="-5400000">
            <a:off x="3812382" y="3913981"/>
            <a:ext cx="2938462" cy="949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211" name="Line 64"/>
          <p:cNvSpPr>
            <a:spLocks noChangeAspect="1" noChangeShapeType="1"/>
          </p:cNvSpPr>
          <p:nvPr/>
        </p:nvSpPr>
        <p:spPr bwMode="auto">
          <a:xfrm rot="-5400000">
            <a:off x="3496469" y="3817144"/>
            <a:ext cx="2938463" cy="949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4" name="Group 65"/>
          <p:cNvGrpSpPr>
            <a:grpSpLocks noChangeAspect="1"/>
          </p:cNvGrpSpPr>
          <p:nvPr/>
        </p:nvGrpSpPr>
        <p:grpSpPr bwMode="auto">
          <a:xfrm>
            <a:off x="1811338" y="2409825"/>
            <a:ext cx="3963987" cy="3308350"/>
            <a:chOff x="937" y="825"/>
            <a:chExt cx="3263" cy="2668"/>
          </a:xfrm>
        </p:grpSpPr>
        <p:sp>
          <p:nvSpPr>
            <p:cNvPr id="7227" name="Line 66"/>
            <p:cNvSpPr>
              <a:spLocks noChangeAspect="1" noChangeShapeType="1"/>
            </p:cNvSpPr>
            <p:nvPr/>
          </p:nvSpPr>
          <p:spPr bwMode="auto">
            <a:xfrm>
              <a:off x="1134" y="2160"/>
              <a:ext cx="2615" cy="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28" name="Line 67"/>
            <p:cNvSpPr>
              <a:spLocks noChangeAspect="1" noChangeShapeType="1"/>
            </p:cNvSpPr>
            <p:nvPr/>
          </p:nvSpPr>
          <p:spPr bwMode="auto">
            <a:xfrm>
              <a:off x="1317" y="1628"/>
              <a:ext cx="2615" cy="80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29" name="Line 68"/>
            <p:cNvSpPr>
              <a:spLocks noChangeAspect="1" noChangeShapeType="1"/>
            </p:cNvSpPr>
            <p:nvPr/>
          </p:nvSpPr>
          <p:spPr bwMode="auto">
            <a:xfrm>
              <a:off x="1225" y="1895"/>
              <a:ext cx="2615" cy="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30" name="Line 69"/>
            <p:cNvSpPr>
              <a:spLocks noChangeAspect="1" noChangeShapeType="1"/>
            </p:cNvSpPr>
            <p:nvPr/>
          </p:nvSpPr>
          <p:spPr bwMode="auto">
            <a:xfrm>
              <a:off x="1408" y="1363"/>
              <a:ext cx="2614" cy="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31" name="Line 70"/>
            <p:cNvSpPr>
              <a:spLocks noChangeAspect="1" noChangeShapeType="1"/>
            </p:cNvSpPr>
            <p:nvPr/>
          </p:nvSpPr>
          <p:spPr bwMode="auto">
            <a:xfrm>
              <a:off x="1499" y="1097"/>
              <a:ext cx="2615" cy="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32" name="Line 71"/>
            <p:cNvSpPr>
              <a:spLocks noChangeAspect="1" noChangeShapeType="1"/>
            </p:cNvSpPr>
            <p:nvPr/>
          </p:nvSpPr>
          <p:spPr bwMode="auto">
            <a:xfrm rot="10800000">
              <a:off x="1014" y="2419"/>
              <a:ext cx="2615" cy="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33" name="Line 72"/>
            <p:cNvSpPr>
              <a:spLocks noChangeAspect="1" noChangeShapeType="1"/>
            </p:cNvSpPr>
            <p:nvPr/>
          </p:nvSpPr>
          <p:spPr bwMode="auto">
            <a:xfrm rot="10800000">
              <a:off x="937" y="2693"/>
              <a:ext cx="2615" cy="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34" name="Line 73"/>
            <p:cNvSpPr>
              <a:spLocks noChangeAspect="1" noChangeShapeType="1"/>
            </p:cNvSpPr>
            <p:nvPr/>
          </p:nvSpPr>
          <p:spPr bwMode="auto">
            <a:xfrm rot="10800000">
              <a:off x="1585" y="825"/>
              <a:ext cx="2615" cy="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7213" name="Text Box 74"/>
          <p:cNvSpPr txBox="1">
            <a:spLocks noChangeAspect="1" noChangeArrowheads="1"/>
          </p:cNvSpPr>
          <p:nvPr/>
        </p:nvSpPr>
        <p:spPr bwMode="auto">
          <a:xfrm rot="1223869">
            <a:off x="1379538" y="45180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2900</a:t>
            </a:r>
          </a:p>
        </p:txBody>
      </p:sp>
      <p:sp>
        <p:nvSpPr>
          <p:cNvPr id="7215" name="Text Box 76"/>
          <p:cNvSpPr txBox="1">
            <a:spLocks noChangeAspect="1" noChangeArrowheads="1"/>
          </p:cNvSpPr>
          <p:nvPr/>
        </p:nvSpPr>
        <p:spPr bwMode="auto">
          <a:xfrm rot="1223869">
            <a:off x="4965700" y="567055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2900</a:t>
            </a:r>
          </a:p>
        </p:txBody>
      </p:sp>
      <p:sp>
        <p:nvSpPr>
          <p:cNvPr id="7216" name="Text Box 77"/>
          <p:cNvSpPr txBox="1">
            <a:spLocks noChangeAspect="1" noChangeArrowheads="1"/>
          </p:cNvSpPr>
          <p:nvPr/>
        </p:nvSpPr>
        <p:spPr bwMode="auto">
          <a:xfrm rot="1223869">
            <a:off x="5072063" y="53562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3100</a:t>
            </a:r>
          </a:p>
        </p:txBody>
      </p:sp>
      <p:sp>
        <p:nvSpPr>
          <p:cNvPr id="7217" name="Text Box 78"/>
          <p:cNvSpPr txBox="1">
            <a:spLocks noChangeAspect="1" noChangeArrowheads="1"/>
          </p:cNvSpPr>
          <p:nvPr/>
        </p:nvSpPr>
        <p:spPr bwMode="auto">
          <a:xfrm rot="1223869">
            <a:off x="2149475" y="2271713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4300</a:t>
            </a:r>
          </a:p>
        </p:txBody>
      </p:sp>
      <p:sp>
        <p:nvSpPr>
          <p:cNvPr id="7218" name="Text Box 79"/>
          <p:cNvSpPr txBox="1">
            <a:spLocks noChangeAspect="1" noChangeArrowheads="1"/>
          </p:cNvSpPr>
          <p:nvPr/>
        </p:nvSpPr>
        <p:spPr bwMode="auto">
          <a:xfrm rot="1223869">
            <a:off x="5745163" y="3390900"/>
            <a:ext cx="508000" cy="2270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4300</a:t>
            </a:r>
          </a:p>
        </p:txBody>
      </p:sp>
      <p:sp>
        <p:nvSpPr>
          <p:cNvPr id="7219" name="Text Box 80"/>
          <p:cNvSpPr txBox="1">
            <a:spLocks noChangeAspect="1" noChangeArrowheads="1"/>
          </p:cNvSpPr>
          <p:nvPr/>
        </p:nvSpPr>
        <p:spPr bwMode="auto">
          <a:xfrm rot="-4176131">
            <a:off x="5237957" y="2537619"/>
            <a:ext cx="506412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2150</a:t>
            </a:r>
          </a:p>
        </p:txBody>
      </p:sp>
      <p:sp>
        <p:nvSpPr>
          <p:cNvPr id="7220" name="Text Box 81"/>
          <p:cNvSpPr txBox="1">
            <a:spLocks noChangeAspect="1" noChangeArrowheads="1"/>
          </p:cNvSpPr>
          <p:nvPr/>
        </p:nvSpPr>
        <p:spPr bwMode="auto">
          <a:xfrm rot="-4176131">
            <a:off x="5552281" y="2636044"/>
            <a:ext cx="509588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2200</a:t>
            </a:r>
          </a:p>
        </p:txBody>
      </p:sp>
      <p:sp>
        <p:nvSpPr>
          <p:cNvPr id="7221" name="Text Box 82"/>
          <p:cNvSpPr txBox="1">
            <a:spLocks noChangeAspect="1" noChangeArrowheads="1"/>
          </p:cNvSpPr>
          <p:nvPr/>
        </p:nvSpPr>
        <p:spPr bwMode="auto">
          <a:xfrm rot="-4176131">
            <a:off x="4183063" y="5827713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2150</a:t>
            </a:r>
          </a:p>
        </p:txBody>
      </p:sp>
      <p:sp>
        <p:nvSpPr>
          <p:cNvPr id="7222" name="Text Box 83"/>
          <p:cNvSpPr txBox="1">
            <a:spLocks noChangeAspect="1" noChangeArrowheads="1"/>
          </p:cNvSpPr>
          <p:nvPr/>
        </p:nvSpPr>
        <p:spPr bwMode="auto">
          <a:xfrm rot="-4176131">
            <a:off x="4495800" y="59277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2200</a:t>
            </a:r>
          </a:p>
        </p:txBody>
      </p:sp>
      <p:sp>
        <p:nvSpPr>
          <p:cNvPr id="7223" name="Text Box 84"/>
          <p:cNvSpPr txBox="1">
            <a:spLocks noChangeAspect="1" noChangeArrowheads="1"/>
          </p:cNvSpPr>
          <p:nvPr/>
        </p:nvSpPr>
        <p:spPr bwMode="auto">
          <a:xfrm rot="-4176131">
            <a:off x="2716213" y="1747838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1750</a:t>
            </a:r>
          </a:p>
        </p:txBody>
      </p:sp>
      <p:sp>
        <p:nvSpPr>
          <p:cNvPr id="7224" name="Text Box 85"/>
          <p:cNvSpPr txBox="1">
            <a:spLocks noChangeAspect="1" noChangeArrowheads="1"/>
          </p:cNvSpPr>
          <p:nvPr/>
        </p:nvSpPr>
        <p:spPr bwMode="auto">
          <a:xfrm rot="-4176131">
            <a:off x="1647825" y="507047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1750</a:t>
            </a:r>
          </a:p>
        </p:txBody>
      </p:sp>
      <p:sp>
        <p:nvSpPr>
          <p:cNvPr id="7226" name="Line 88"/>
          <p:cNvSpPr>
            <a:spLocks noChangeAspect="1" noChangeShapeType="1"/>
          </p:cNvSpPr>
          <p:nvPr/>
        </p:nvSpPr>
        <p:spPr bwMode="auto">
          <a:xfrm rot="-5400000">
            <a:off x="2009776" y="3414712"/>
            <a:ext cx="2938462" cy="95091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cxnSp>
        <p:nvCxnSpPr>
          <p:cNvPr id="74" name="Straight Connector 73"/>
          <p:cNvCxnSpPr/>
          <p:nvPr/>
        </p:nvCxnSpPr>
        <p:spPr bwMode="auto">
          <a:xfrm flipV="1">
            <a:off x="3062378" y="2392722"/>
            <a:ext cx="899244" cy="275724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225" name="Text Box 87"/>
          <p:cNvSpPr txBox="1">
            <a:spLocks noChangeArrowheads="1"/>
          </p:cNvSpPr>
          <p:nvPr/>
        </p:nvSpPr>
        <p:spPr bwMode="auto">
          <a:xfrm>
            <a:off x="3298825" y="3946525"/>
            <a:ext cx="10287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900" b="1" dirty="0">
                <a:latin typeface="Verdana" pitchFamily="34" charset="0"/>
              </a:rPr>
              <a:t>Barracouta-1</a:t>
            </a:r>
          </a:p>
        </p:txBody>
      </p:sp>
      <p:sp>
        <p:nvSpPr>
          <p:cNvPr id="7176" name="Text Box 23"/>
          <p:cNvSpPr txBox="1">
            <a:spLocks noChangeAspect="1" noChangeArrowheads="1"/>
          </p:cNvSpPr>
          <p:nvPr/>
        </p:nvSpPr>
        <p:spPr bwMode="auto">
          <a:xfrm rot="1223869">
            <a:off x="1622425" y="386715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3300</a:t>
            </a:r>
          </a:p>
        </p:txBody>
      </p:sp>
      <p:sp>
        <p:nvSpPr>
          <p:cNvPr id="7188" name="Oval 35"/>
          <p:cNvSpPr>
            <a:spLocks noChangeAspect="1" noChangeArrowheads="1"/>
          </p:cNvSpPr>
          <p:nvPr/>
        </p:nvSpPr>
        <p:spPr bwMode="auto">
          <a:xfrm>
            <a:off x="3335338" y="4133850"/>
            <a:ext cx="82550" cy="80963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214" name="Text Box 75"/>
          <p:cNvSpPr txBox="1">
            <a:spLocks noChangeAspect="1" noChangeArrowheads="1"/>
          </p:cNvSpPr>
          <p:nvPr/>
        </p:nvSpPr>
        <p:spPr bwMode="auto">
          <a:xfrm rot="1223869">
            <a:off x="1485900" y="420370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3100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Inline 1915</a:t>
            </a:r>
          </a:p>
        </p:txBody>
      </p:sp>
      <p:pic>
        <p:nvPicPr>
          <p:cNvPr id="819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6038" y="6069013"/>
            <a:ext cx="19907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63" descr="dhi-in1915"/>
          <p:cNvPicPr>
            <a:picLocks noChangeAspect="1" noChangeArrowheads="1"/>
          </p:cNvPicPr>
          <p:nvPr/>
        </p:nvPicPr>
        <p:blipFill>
          <a:blip r:embed="rId4" cstate="print"/>
          <a:srcRect l="734" t="829" b="1036"/>
          <a:stretch>
            <a:fillRect/>
          </a:stretch>
        </p:blipFill>
        <p:spPr bwMode="auto">
          <a:xfrm>
            <a:off x="512763" y="1703388"/>
            <a:ext cx="8116887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 Box 64"/>
          <p:cNvSpPr txBox="1">
            <a:spLocks noChangeAspect="1" noChangeArrowheads="1"/>
          </p:cNvSpPr>
          <p:nvPr/>
        </p:nvSpPr>
        <p:spPr bwMode="auto">
          <a:xfrm>
            <a:off x="793750" y="5797550"/>
            <a:ext cx="879475" cy="209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900" b="1" dirty="0">
                <a:latin typeface="Verdana" pitchFamily="34" charset="0"/>
                <a:cs typeface="Arial" pitchFamily="34" charset="0"/>
              </a:rPr>
              <a:t>Inline 1915</a:t>
            </a:r>
          </a:p>
        </p:txBody>
      </p:sp>
      <p:sp>
        <p:nvSpPr>
          <p:cNvPr id="8199" name="Line 65"/>
          <p:cNvSpPr>
            <a:spLocks noChangeAspect="1" noChangeShapeType="1"/>
          </p:cNvSpPr>
          <p:nvPr/>
        </p:nvSpPr>
        <p:spPr bwMode="auto">
          <a:xfrm>
            <a:off x="2951163" y="1865313"/>
            <a:ext cx="0" cy="40576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200" name="Line 66"/>
          <p:cNvSpPr>
            <a:spLocks noChangeAspect="1" noChangeShapeType="1"/>
          </p:cNvSpPr>
          <p:nvPr/>
        </p:nvSpPr>
        <p:spPr bwMode="auto">
          <a:xfrm>
            <a:off x="4032250" y="1865313"/>
            <a:ext cx="0" cy="40576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201" name="Line 67"/>
          <p:cNvSpPr>
            <a:spLocks noChangeAspect="1" noChangeShapeType="1"/>
          </p:cNvSpPr>
          <p:nvPr/>
        </p:nvSpPr>
        <p:spPr bwMode="auto">
          <a:xfrm>
            <a:off x="5111750" y="1865313"/>
            <a:ext cx="0" cy="40576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202" name="Line 68"/>
          <p:cNvSpPr>
            <a:spLocks noChangeAspect="1" noChangeShapeType="1"/>
          </p:cNvSpPr>
          <p:nvPr/>
        </p:nvSpPr>
        <p:spPr bwMode="auto">
          <a:xfrm>
            <a:off x="6191250" y="1865313"/>
            <a:ext cx="0" cy="40576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203" name="Line 69"/>
          <p:cNvSpPr>
            <a:spLocks noChangeAspect="1" noChangeShapeType="1"/>
          </p:cNvSpPr>
          <p:nvPr/>
        </p:nvSpPr>
        <p:spPr bwMode="auto">
          <a:xfrm>
            <a:off x="7272338" y="1865313"/>
            <a:ext cx="0" cy="40576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204" name="Text Box 70"/>
          <p:cNvSpPr txBox="1">
            <a:spLocks noChangeAspect="1" noChangeArrowheads="1"/>
          </p:cNvSpPr>
          <p:nvPr/>
        </p:nvSpPr>
        <p:spPr bwMode="auto">
          <a:xfrm>
            <a:off x="2744788" y="1355725"/>
            <a:ext cx="4413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800" b="1" dirty="0">
                <a:latin typeface="Verdana" pitchFamily="34" charset="0"/>
                <a:cs typeface="Arial" pitchFamily="34" charset="0"/>
              </a:rPr>
              <a:t>Xline 3300</a:t>
            </a:r>
          </a:p>
        </p:txBody>
      </p:sp>
      <p:sp>
        <p:nvSpPr>
          <p:cNvPr id="8205" name="Text Box 71"/>
          <p:cNvSpPr txBox="1">
            <a:spLocks noChangeAspect="1" noChangeArrowheads="1"/>
          </p:cNvSpPr>
          <p:nvPr/>
        </p:nvSpPr>
        <p:spPr bwMode="auto">
          <a:xfrm>
            <a:off x="3822700" y="1355725"/>
            <a:ext cx="4413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800" b="1" dirty="0">
                <a:latin typeface="Verdana" pitchFamily="34" charset="0"/>
                <a:cs typeface="Arial" pitchFamily="34" charset="0"/>
              </a:rPr>
              <a:t>Xline 3500</a:t>
            </a:r>
          </a:p>
        </p:txBody>
      </p:sp>
      <p:sp>
        <p:nvSpPr>
          <p:cNvPr id="8206" name="Text Box 72"/>
          <p:cNvSpPr txBox="1">
            <a:spLocks noChangeAspect="1" noChangeArrowheads="1"/>
          </p:cNvSpPr>
          <p:nvPr/>
        </p:nvSpPr>
        <p:spPr bwMode="auto">
          <a:xfrm>
            <a:off x="4902200" y="1355725"/>
            <a:ext cx="4429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800" b="1" dirty="0">
                <a:latin typeface="Verdana" pitchFamily="34" charset="0"/>
                <a:cs typeface="Arial" pitchFamily="34" charset="0"/>
              </a:rPr>
              <a:t>Xline 3700</a:t>
            </a:r>
          </a:p>
        </p:txBody>
      </p:sp>
      <p:sp>
        <p:nvSpPr>
          <p:cNvPr id="8207" name="Text Box 73"/>
          <p:cNvSpPr txBox="1">
            <a:spLocks noChangeAspect="1" noChangeArrowheads="1"/>
          </p:cNvSpPr>
          <p:nvPr/>
        </p:nvSpPr>
        <p:spPr bwMode="auto">
          <a:xfrm>
            <a:off x="5980113" y="1355725"/>
            <a:ext cx="4429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800" b="1" dirty="0">
                <a:latin typeface="Verdana" pitchFamily="34" charset="0"/>
                <a:cs typeface="Arial" pitchFamily="34" charset="0"/>
              </a:rPr>
              <a:t>Xline 3900</a:t>
            </a:r>
          </a:p>
        </p:txBody>
      </p:sp>
      <p:sp>
        <p:nvSpPr>
          <p:cNvPr id="8208" name="Text Box 74"/>
          <p:cNvSpPr txBox="1">
            <a:spLocks noChangeAspect="1" noChangeArrowheads="1"/>
          </p:cNvSpPr>
          <p:nvPr/>
        </p:nvSpPr>
        <p:spPr bwMode="auto">
          <a:xfrm>
            <a:off x="7059613" y="1355725"/>
            <a:ext cx="4429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800" b="1" dirty="0">
                <a:latin typeface="Verdana" pitchFamily="34" charset="0"/>
                <a:cs typeface="Arial" pitchFamily="34" charset="0"/>
              </a:rPr>
              <a:t>Xline 4100</a:t>
            </a:r>
          </a:p>
        </p:txBody>
      </p:sp>
      <p:sp>
        <p:nvSpPr>
          <p:cNvPr id="8209" name="Line 75"/>
          <p:cNvSpPr>
            <a:spLocks noChangeAspect="1" noChangeShapeType="1"/>
          </p:cNvSpPr>
          <p:nvPr/>
        </p:nvSpPr>
        <p:spPr bwMode="auto">
          <a:xfrm>
            <a:off x="796925" y="1890713"/>
            <a:ext cx="0" cy="405606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210" name="Line 76"/>
          <p:cNvSpPr>
            <a:spLocks noChangeAspect="1" noChangeShapeType="1"/>
          </p:cNvSpPr>
          <p:nvPr/>
        </p:nvSpPr>
        <p:spPr bwMode="auto">
          <a:xfrm>
            <a:off x="1878013" y="1890713"/>
            <a:ext cx="0" cy="405606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211" name="Text Box 77"/>
          <p:cNvSpPr txBox="1">
            <a:spLocks noChangeAspect="1" noChangeArrowheads="1"/>
          </p:cNvSpPr>
          <p:nvPr/>
        </p:nvSpPr>
        <p:spPr bwMode="auto">
          <a:xfrm>
            <a:off x="590550" y="1379538"/>
            <a:ext cx="4413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800" b="1" dirty="0">
                <a:latin typeface="Verdana" pitchFamily="34" charset="0"/>
                <a:cs typeface="Arial" pitchFamily="34" charset="0"/>
              </a:rPr>
              <a:t>Xline 2900</a:t>
            </a:r>
          </a:p>
        </p:txBody>
      </p:sp>
      <p:sp>
        <p:nvSpPr>
          <p:cNvPr id="8212" name="Text Box 78"/>
          <p:cNvSpPr txBox="1">
            <a:spLocks noChangeAspect="1" noChangeArrowheads="1"/>
          </p:cNvSpPr>
          <p:nvPr/>
        </p:nvSpPr>
        <p:spPr bwMode="auto">
          <a:xfrm>
            <a:off x="1670050" y="1379538"/>
            <a:ext cx="4413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800" b="1" dirty="0">
                <a:latin typeface="Verdana" pitchFamily="34" charset="0"/>
                <a:cs typeface="Arial" pitchFamily="34" charset="0"/>
              </a:rPr>
              <a:t>Xline 3100</a:t>
            </a:r>
          </a:p>
        </p:txBody>
      </p:sp>
      <p:sp>
        <p:nvSpPr>
          <p:cNvPr id="8213" name="Line 79"/>
          <p:cNvSpPr>
            <a:spLocks noChangeAspect="1" noChangeShapeType="1"/>
          </p:cNvSpPr>
          <p:nvPr/>
        </p:nvSpPr>
        <p:spPr bwMode="auto">
          <a:xfrm>
            <a:off x="8351838" y="1893888"/>
            <a:ext cx="0" cy="405765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214" name="Text Box 80"/>
          <p:cNvSpPr txBox="1">
            <a:spLocks noChangeAspect="1" noChangeArrowheads="1"/>
          </p:cNvSpPr>
          <p:nvPr/>
        </p:nvSpPr>
        <p:spPr bwMode="auto">
          <a:xfrm>
            <a:off x="8142288" y="1384300"/>
            <a:ext cx="4413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800" b="1" dirty="0">
                <a:latin typeface="Verdana" pitchFamily="34" charset="0"/>
                <a:cs typeface="Arial" pitchFamily="34" charset="0"/>
              </a:rPr>
              <a:t>Xline 4300</a:t>
            </a:r>
          </a:p>
        </p:txBody>
      </p:sp>
      <p:sp>
        <p:nvSpPr>
          <p:cNvPr id="8215" name="Text Box 82"/>
          <p:cNvSpPr txBox="1">
            <a:spLocks noChangeArrowheads="1"/>
          </p:cNvSpPr>
          <p:nvPr/>
        </p:nvSpPr>
        <p:spPr bwMode="auto">
          <a:xfrm>
            <a:off x="6754813" y="6084888"/>
            <a:ext cx="108426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Verdana" pitchFamily="34" charset="0"/>
              </a:rPr>
              <a:t>Polarity Flipped</a:t>
            </a:r>
          </a:p>
        </p:txBody>
      </p:sp>
      <p:sp>
        <p:nvSpPr>
          <p:cNvPr id="24" name="Freeform 23"/>
          <p:cNvSpPr/>
          <p:nvPr/>
        </p:nvSpPr>
        <p:spPr bwMode="auto">
          <a:xfrm>
            <a:off x="1381125" y="3800475"/>
            <a:ext cx="4229100" cy="209550"/>
          </a:xfrm>
          <a:custGeom>
            <a:avLst/>
            <a:gdLst>
              <a:gd name="connsiteX0" fmla="*/ 0 w 4229100"/>
              <a:gd name="connsiteY0" fmla="*/ 0 h 209550"/>
              <a:gd name="connsiteX1" fmla="*/ 428625 w 4229100"/>
              <a:gd name="connsiteY1" fmla="*/ 38100 h 209550"/>
              <a:gd name="connsiteX2" fmla="*/ 1609725 w 4229100"/>
              <a:gd name="connsiteY2" fmla="*/ 133350 h 209550"/>
              <a:gd name="connsiteX3" fmla="*/ 2343150 w 4229100"/>
              <a:gd name="connsiteY3" fmla="*/ 190500 h 209550"/>
              <a:gd name="connsiteX4" fmla="*/ 3038475 w 4229100"/>
              <a:gd name="connsiteY4" fmla="*/ 209550 h 209550"/>
              <a:gd name="connsiteX5" fmla="*/ 3533775 w 4229100"/>
              <a:gd name="connsiteY5" fmla="*/ 190500 h 209550"/>
              <a:gd name="connsiteX6" fmla="*/ 4229100 w 4229100"/>
              <a:gd name="connsiteY6" fmla="*/ 161925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9100" h="209550">
                <a:moveTo>
                  <a:pt x="0" y="0"/>
                </a:moveTo>
                <a:lnTo>
                  <a:pt x="428625" y="38100"/>
                </a:lnTo>
                <a:lnTo>
                  <a:pt x="1609725" y="133350"/>
                </a:lnTo>
                <a:cubicBezTo>
                  <a:pt x="1928812" y="158750"/>
                  <a:pt x="2105025" y="177800"/>
                  <a:pt x="2343150" y="190500"/>
                </a:cubicBezTo>
                <a:cubicBezTo>
                  <a:pt x="2581275" y="203200"/>
                  <a:pt x="2840038" y="209550"/>
                  <a:pt x="3038475" y="209550"/>
                </a:cubicBezTo>
                <a:cubicBezTo>
                  <a:pt x="3236912" y="209550"/>
                  <a:pt x="3533775" y="190500"/>
                  <a:pt x="3533775" y="190500"/>
                </a:cubicBezTo>
                <a:lnTo>
                  <a:pt x="4229100" y="161925"/>
                </a:ln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Text Box 64"/>
          <p:cNvSpPr txBox="1">
            <a:spLocks noChangeAspect="1" noChangeArrowheads="1"/>
          </p:cNvSpPr>
          <p:nvPr/>
        </p:nvSpPr>
        <p:spPr bwMode="auto">
          <a:xfrm>
            <a:off x="6271746" y="4136647"/>
            <a:ext cx="749810" cy="34092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algn="ctr" defTabSz="941388"/>
            <a:r>
              <a:rPr lang="en-US" sz="900" b="1" dirty="0" smtClean="0">
                <a:latin typeface="Verdana" pitchFamily="34" charset="0"/>
                <a:cs typeface="Arial" pitchFamily="34" charset="0"/>
              </a:rPr>
              <a:t>Top </a:t>
            </a:r>
          </a:p>
          <a:p>
            <a:pPr algn="ctr" defTabSz="941388"/>
            <a:r>
              <a:rPr lang="en-US" sz="900" b="1" dirty="0" smtClean="0">
                <a:latin typeface="Verdana" pitchFamily="34" charset="0"/>
                <a:cs typeface="Arial" pitchFamily="34" charset="0"/>
              </a:rPr>
              <a:t>Reservoir</a:t>
            </a:r>
            <a:endParaRPr lang="en-US" sz="900" b="1" dirty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26" name="Text Box 64"/>
          <p:cNvSpPr txBox="1">
            <a:spLocks noChangeAspect="1" noChangeArrowheads="1"/>
          </p:cNvSpPr>
          <p:nvPr/>
        </p:nvSpPr>
        <p:spPr bwMode="auto">
          <a:xfrm>
            <a:off x="6241799" y="5203448"/>
            <a:ext cx="789885" cy="34092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algn="ctr" defTabSz="941388"/>
            <a:r>
              <a:rPr lang="en-US" sz="900" b="1" dirty="0" smtClean="0">
                <a:latin typeface="Verdana" pitchFamily="34" charset="0"/>
                <a:cs typeface="Arial" pitchFamily="34" charset="0"/>
              </a:rPr>
              <a:t>Base</a:t>
            </a:r>
          </a:p>
          <a:p>
            <a:pPr algn="ctr" defTabSz="941388"/>
            <a:r>
              <a:rPr lang="en-US" sz="900" b="1" dirty="0" smtClean="0">
                <a:latin typeface="Verdana" pitchFamily="34" charset="0"/>
                <a:cs typeface="Arial" pitchFamily="34" charset="0"/>
              </a:rPr>
              <a:t> Reservoir</a:t>
            </a:r>
            <a:endParaRPr lang="en-US" sz="900" b="1" dirty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27" name="Text Box 64"/>
          <p:cNvSpPr txBox="1">
            <a:spLocks noChangeAspect="1" noChangeArrowheads="1"/>
          </p:cNvSpPr>
          <p:nvPr/>
        </p:nvSpPr>
        <p:spPr bwMode="auto">
          <a:xfrm>
            <a:off x="3121179" y="3811184"/>
            <a:ext cx="434018" cy="20242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algn="ctr" defTabSz="941388"/>
            <a:r>
              <a:rPr lang="en-US" sz="900" b="1" dirty="0" smtClean="0">
                <a:latin typeface="Verdana" pitchFamily="34" charset="0"/>
                <a:cs typeface="Arial" pitchFamily="34" charset="0"/>
              </a:rPr>
              <a:t>GWC</a:t>
            </a:r>
            <a:endParaRPr lang="en-US" sz="900" b="1" dirty="0">
              <a:latin typeface="Verdana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Inline 1915</a:t>
            </a:r>
          </a:p>
        </p:txBody>
      </p:sp>
      <p:pic>
        <p:nvPicPr>
          <p:cNvPr id="922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6038" y="6069013"/>
            <a:ext cx="19907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23" descr="dhi-in1916"/>
          <p:cNvPicPr>
            <a:picLocks noChangeAspect="1" noChangeArrowheads="1"/>
          </p:cNvPicPr>
          <p:nvPr/>
        </p:nvPicPr>
        <p:blipFill>
          <a:blip r:embed="rId4" cstate="print"/>
          <a:srcRect l="5574" t="25981" r="36722" b="31805"/>
          <a:stretch>
            <a:fillRect/>
          </a:stretch>
        </p:blipFill>
        <p:spPr bwMode="auto">
          <a:xfrm>
            <a:off x="487363" y="1670050"/>
            <a:ext cx="829945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30" name="Freeform 26"/>
          <p:cNvSpPr>
            <a:spLocks/>
          </p:cNvSpPr>
          <p:nvPr/>
        </p:nvSpPr>
        <p:spPr bwMode="auto">
          <a:xfrm>
            <a:off x="1168400" y="3957638"/>
            <a:ext cx="1293813" cy="144462"/>
          </a:xfrm>
          <a:custGeom>
            <a:avLst/>
            <a:gdLst>
              <a:gd name="T0" fmla="*/ 0 w 815"/>
              <a:gd name="T1" fmla="*/ 0 h 71"/>
              <a:gd name="T2" fmla="*/ 336 w 815"/>
              <a:gd name="T3" fmla="*/ 62 h 71"/>
              <a:gd name="T4" fmla="*/ 815 w 815"/>
              <a:gd name="T5" fmla="*/ 53 h 71"/>
              <a:gd name="T6" fmla="*/ 0 60000 65536"/>
              <a:gd name="T7" fmla="*/ 0 60000 65536"/>
              <a:gd name="T8" fmla="*/ 0 60000 65536"/>
              <a:gd name="T9" fmla="*/ 0 w 815"/>
              <a:gd name="T10" fmla="*/ 0 h 71"/>
              <a:gd name="T11" fmla="*/ 815 w 815"/>
              <a:gd name="T12" fmla="*/ 71 h 7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5" h="71">
                <a:moveTo>
                  <a:pt x="0" y="0"/>
                </a:moveTo>
                <a:cubicBezTo>
                  <a:pt x="100" y="26"/>
                  <a:pt x="200" y="53"/>
                  <a:pt x="336" y="62"/>
                </a:cubicBezTo>
                <a:cubicBezTo>
                  <a:pt x="472" y="71"/>
                  <a:pt x="643" y="62"/>
                  <a:pt x="815" y="53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31" name="Freeform 27"/>
          <p:cNvSpPr>
            <a:spLocks/>
          </p:cNvSpPr>
          <p:nvPr/>
        </p:nvSpPr>
        <p:spPr bwMode="auto">
          <a:xfrm>
            <a:off x="5332413" y="4300538"/>
            <a:ext cx="3065462" cy="95250"/>
          </a:xfrm>
          <a:custGeom>
            <a:avLst/>
            <a:gdLst>
              <a:gd name="T0" fmla="*/ 0 w 1931"/>
              <a:gd name="T1" fmla="*/ 26 h 47"/>
              <a:gd name="T2" fmla="*/ 265 w 1931"/>
              <a:gd name="T3" fmla="*/ 44 h 47"/>
              <a:gd name="T4" fmla="*/ 948 w 1931"/>
              <a:gd name="T5" fmla="*/ 44 h 47"/>
              <a:gd name="T6" fmla="*/ 1338 w 1931"/>
              <a:gd name="T7" fmla="*/ 35 h 47"/>
              <a:gd name="T8" fmla="*/ 1931 w 1931"/>
              <a:gd name="T9" fmla="*/ 0 h 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31"/>
              <a:gd name="T16" fmla="*/ 0 h 47"/>
              <a:gd name="T17" fmla="*/ 1931 w 1931"/>
              <a:gd name="T18" fmla="*/ 47 h 4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31" h="47">
                <a:moveTo>
                  <a:pt x="0" y="26"/>
                </a:moveTo>
                <a:cubicBezTo>
                  <a:pt x="53" y="33"/>
                  <a:pt x="107" y="41"/>
                  <a:pt x="265" y="44"/>
                </a:cubicBezTo>
                <a:cubicBezTo>
                  <a:pt x="423" y="47"/>
                  <a:pt x="769" y="45"/>
                  <a:pt x="948" y="44"/>
                </a:cubicBezTo>
                <a:cubicBezTo>
                  <a:pt x="1127" y="43"/>
                  <a:pt x="1174" y="42"/>
                  <a:pt x="1338" y="35"/>
                </a:cubicBezTo>
                <a:cubicBezTo>
                  <a:pt x="1502" y="28"/>
                  <a:pt x="1716" y="14"/>
                  <a:pt x="1931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21533" name="Freeform 29"/>
          <p:cNvSpPr>
            <a:spLocks/>
          </p:cNvSpPr>
          <p:nvPr/>
        </p:nvSpPr>
        <p:spPr bwMode="auto">
          <a:xfrm>
            <a:off x="2514600" y="4098925"/>
            <a:ext cx="2713038" cy="260350"/>
          </a:xfrm>
          <a:custGeom>
            <a:avLst/>
            <a:gdLst>
              <a:gd name="T0" fmla="*/ 0 w 1709"/>
              <a:gd name="T1" fmla="*/ 0 h 164"/>
              <a:gd name="T2" fmla="*/ 250 w 1709"/>
              <a:gd name="T3" fmla="*/ 48 h 164"/>
              <a:gd name="T4" fmla="*/ 538 w 1709"/>
              <a:gd name="T5" fmla="*/ 135 h 164"/>
              <a:gd name="T6" fmla="*/ 768 w 1709"/>
              <a:gd name="T7" fmla="*/ 154 h 164"/>
              <a:gd name="T8" fmla="*/ 979 w 1709"/>
              <a:gd name="T9" fmla="*/ 125 h 164"/>
              <a:gd name="T10" fmla="*/ 1238 w 1709"/>
              <a:gd name="T11" fmla="*/ 125 h 164"/>
              <a:gd name="T12" fmla="*/ 1459 w 1709"/>
              <a:gd name="T13" fmla="*/ 116 h 164"/>
              <a:gd name="T14" fmla="*/ 1709 w 1709"/>
              <a:gd name="T15" fmla="*/ 164 h 1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709"/>
              <a:gd name="T25" fmla="*/ 0 h 164"/>
              <a:gd name="T26" fmla="*/ 1709 w 1709"/>
              <a:gd name="T27" fmla="*/ 164 h 16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09" h="164">
                <a:moveTo>
                  <a:pt x="0" y="0"/>
                </a:moveTo>
                <a:cubicBezTo>
                  <a:pt x="80" y="13"/>
                  <a:pt x="160" y="26"/>
                  <a:pt x="250" y="48"/>
                </a:cubicBezTo>
                <a:cubicBezTo>
                  <a:pt x="340" y="70"/>
                  <a:pt x="452" y="117"/>
                  <a:pt x="538" y="135"/>
                </a:cubicBezTo>
                <a:cubicBezTo>
                  <a:pt x="624" y="153"/>
                  <a:pt x="695" y="156"/>
                  <a:pt x="768" y="154"/>
                </a:cubicBezTo>
                <a:cubicBezTo>
                  <a:pt x="841" y="152"/>
                  <a:pt x="901" y="130"/>
                  <a:pt x="979" y="125"/>
                </a:cubicBezTo>
                <a:cubicBezTo>
                  <a:pt x="1057" y="120"/>
                  <a:pt x="1158" y="126"/>
                  <a:pt x="1238" y="125"/>
                </a:cubicBezTo>
                <a:cubicBezTo>
                  <a:pt x="1318" y="124"/>
                  <a:pt x="1381" y="110"/>
                  <a:pt x="1459" y="116"/>
                </a:cubicBezTo>
                <a:cubicBezTo>
                  <a:pt x="1537" y="122"/>
                  <a:pt x="1623" y="143"/>
                  <a:pt x="1709" y="164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9225" name="Text Box 30"/>
          <p:cNvSpPr txBox="1">
            <a:spLocks noChangeArrowheads="1"/>
          </p:cNvSpPr>
          <p:nvPr/>
        </p:nvSpPr>
        <p:spPr bwMode="auto">
          <a:xfrm>
            <a:off x="6754813" y="6084888"/>
            <a:ext cx="108426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Verdana" pitchFamily="34" charset="0"/>
              </a:rPr>
              <a:t>Polarity Flipped</a:t>
            </a:r>
          </a:p>
        </p:txBody>
      </p:sp>
      <p:sp>
        <p:nvSpPr>
          <p:cNvPr id="9226" name="Text Box 31"/>
          <p:cNvSpPr txBox="1">
            <a:spLocks noChangeAspect="1" noChangeArrowheads="1"/>
          </p:cNvSpPr>
          <p:nvPr/>
        </p:nvSpPr>
        <p:spPr bwMode="auto">
          <a:xfrm>
            <a:off x="488950" y="5619750"/>
            <a:ext cx="879475" cy="209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900" b="1" dirty="0">
                <a:latin typeface="Verdana" pitchFamily="34" charset="0"/>
                <a:cs typeface="Arial" pitchFamily="34" charset="0"/>
              </a:rPr>
              <a:t>Inline 1915</a:t>
            </a:r>
          </a:p>
        </p:txBody>
      </p:sp>
      <p:sp>
        <p:nvSpPr>
          <p:cNvPr id="11" name="Text Box 64"/>
          <p:cNvSpPr txBox="1">
            <a:spLocks noChangeAspect="1" noChangeArrowheads="1"/>
          </p:cNvSpPr>
          <p:nvPr/>
        </p:nvSpPr>
        <p:spPr bwMode="auto">
          <a:xfrm>
            <a:off x="6457726" y="2974274"/>
            <a:ext cx="749810" cy="34092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algn="ctr" defTabSz="941388"/>
            <a:r>
              <a:rPr lang="en-US" sz="900" b="1" dirty="0" smtClean="0">
                <a:latin typeface="Verdana" pitchFamily="34" charset="0"/>
                <a:cs typeface="Arial" pitchFamily="34" charset="0"/>
              </a:rPr>
              <a:t>Top </a:t>
            </a:r>
          </a:p>
          <a:p>
            <a:pPr algn="ctr" defTabSz="941388"/>
            <a:r>
              <a:rPr lang="en-US" sz="900" b="1" dirty="0" smtClean="0">
                <a:latin typeface="Verdana" pitchFamily="34" charset="0"/>
                <a:cs typeface="Arial" pitchFamily="34" charset="0"/>
              </a:rPr>
              <a:t>Reservoir</a:t>
            </a:r>
            <a:endParaRPr lang="en-US" sz="900" b="1" dirty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12" name="Text Box 64"/>
          <p:cNvSpPr txBox="1">
            <a:spLocks noChangeAspect="1" noChangeArrowheads="1"/>
          </p:cNvSpPr>
          <p:nvPr/>
        </p:nvSpPr>
        <p:spPr bwMode="auto">
          <a:xfrm>
            <a:off x="5916335" y="5466919"/>
            <a:ext cx="789885" cy="34092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algn="ctr" defTabSz="941388"/>
            <a:r>
              <a:rPr lang="en-US" sz="900" b="1" dirty="0" smtClean="0">
                <a:latin typeface="Verdana" pitchFamily="34" charset="0"/>
                <a:cs typeface="Arial" pitchFamily="34" charset="0"/>
              </a:rPr>
              <a:t>Base</a:t>
            </a:r>
          </a:p>
          <a:p>
            <a:pPr algn="ctr" defTabSz="941388"/>
            <a:r>
              <a:rPr lang="en-US" sz="900" b="1" dirty="0" smtClean="0">
                <a:latin typeface="Verdana" pitchFamily="34" charset="0"/>
                <a:cs typeface="Arial" pitchFamily="34" charset="0"/>
              </a:rPr>
              <a:t> Reservoir</a:t>
            </a:r>
            <a:endParaRPr lang="en-US" sz="900" b="1" dirty="0">
              <a:latin typeface="Verdana" pitchFamily="34" charset="0"/>
              <a:cs typeface="Arial" pitchFamily="34" charset="0"/>
            </a:endParaRPr>
          </a:p>
        </p:txBody>
      </p:sp>
      <p:sp>
        <p:nvSpPr>
          <p:cNvPr id="13" name="Text Box 64"/>
          <p:cNvSpPr txBox="1">
            <a:spLocks noChangeAspect="1" noChangeArrowheads="1"/>
          </p:cNvSpPr>
          <p:nvPr/>
        </p:nvSpPr>
        <p:spPr bwMode="auto">
          <a:xfrm>
            <a:off x="3338155" y="4245137"/>
            <a:ext cx="434018" cy="20242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algn="ctr" defTabSz="941388"/>
            <a:r>
              <a:rPr lang="en-US" sz="900" b="1" dirty="0" smtClean="0">
                <a:latin typeface="Verdana" pitchFamily="34" charset="0"/>
                <a:cs typeface="Arial" pitchFamily="34" charset="0"/>
              </a:rPr>
              <a:t>GWC</a:t>
            </a:r>
            <a:endParaRPr lang="en-US" sz="900" b="1" dirty="0">
              <a:latin typeface="Verdana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0" grpId="0" animBg="1"/>
      <p:bldP spid="21531" grpId="0" animBg="1"/>
      <p:bldP spid="215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96"/>
          <p:cNvSpPr>
            <a:spLocks noChangeArrowheads="1"/>
          </p:cNvSpPr>
          <p:nvPr/>
        </p:nvSpPr>
        <p:spPr bwMode="auto">
          <a:xfrm>
            <a:off x="517525" y="1736725"/>
            <a:ext cx="8093075" cy="4222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Crossline 4100</a:t>
            </a:r>
          </a:p>
        </p:txBody>
      </p:sp>
      <p:pic>
        <p:nvPicPr>
          <p:cNvPr id="1024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6038" y="6126163"/>
            <a:ext cx="19907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74" descr="dhi-x4100"/>
          <p:cNvPicPr>
            <a:picLocks noChangeAspect="1" noChangeArrowheads="1"/>
          </p:cNvPicPr>
          <p:nvPr/>
        </p:nvPicPr>
        <p:blipFill>
          <a:blip r:embed="rId4" cstate="print"/>
          <a:srcRect l="1051" t="2115" r="970" b="751"/>
          <a:stretch>
            <a:fillRect/>
          </a:stretch>
        </p:blipFill>
        <p:spPr bwMode="auto">
          <a:xfrm>
            <a:off x="539750" y="1760538"/>
            <a:ext cx="806450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Line 75"/>
          <p:cNvSpPr>
            <a:spLocks noChangeAspect="1" noChangeShapeType="1"/>
          </p:cNvSpPr>
          <p:nvPr/>
        </p:nvSpPr>
        <p:spPr bwMode="auto">
          <a:xfrm>
            <a:off x="2174875" y="1925638"/>
            <a:ext cx="0" cy="39814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48" name="Line 76"/>
          <p:cNvSpPr>
            <a:spLocks noChangeAspect="1" noChangeShapeType="1"/>
          </p:cNvSpPr>
          <p:nvPr/>
        </p:nvSpPr>
        <p:spPr bwMode="auto">
          <a:xfrm>
            <a:off x="2922588" y="1925638"/>
            <a:ext cx="0" cy="39814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49" name="Line 77"/>
          <p:cNvSpPr>
            <a:spLocks noChangeAspect="1" noChangeShapeType="1"/>
          </p:cNvSpPr>
          <p:nvPr/>
        </p:nvSpPr>
        <p:spPr bwMode="auto">
          <a:xfrm>
            <a:off x="3668713" y="1925638"/>
            <a:ext cx="0" cy="39814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0" name="Line 78"/>
          <p:cNvSpPr>
            <a:spLocks noChangeAspect="1" noChangeShapeType="1"/>
          </p:cNvSpPr>
          <p:nvPr/>
        </p:nvSpPr>
        <p:spPr bwMode="auto">
          <a:xfrm>
            <a:off x="6659563" y="1925638"/>
            <a:ext cx="0" cy="39814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1" name="Line 79"/>
          <p:cNvSpPr>
            <a:spLocks noChangeAspect="1" noChangeShapeType="1"/>
          </p:cNvSpPr>
          <p:nvPr/>
        </p:nvSpPr>
        <p:spPr bwMode="auto">
          <a:xfrm>
            <a:off x="4416425" y="1925638"/>
            <a:ext cx="0" cy="39814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52" name="Text Box 80"/>
          <p:cNvSpPr txBox="1">
            <a:spLocks noChangeAspect="1" noChangeArrowheads="1"/>
          </p:cNvSpPr>
          <p:nvPr/>
        </p:nvSpPr>
        <p:spPr bwMode="auto">
          <a:xfrm>
            <a:off x="1900238" y="1414463"/>
            <a:ext cx="519112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 dirty="0">
                <a:latin typeface="Verdana" pitchFamily="34" charset="0"/>
                <a:cs typeface="Arial" pitchFamily="34" charset="0"/>
              </a:rPr>
              <a:t>Inline </a:t>
            </a:r>
            <a:r>
              <a:rPr lang="en-US" sz="800" b="1" dirty="0">
                <a:latin typeface="Verdana" pitchFamily="34" charset="0"/>
                <a:cs typeface="Arial" pitchFamily="34" charset="0"/>
              </a:rPr>
              <a:t>1800</a:t>
            </a:r>
          </a:p>
        </p:txBody>
      </p:sp>
      <p:sp>
        <p:nvSpPr>
          <p:cNvPr id="10253" name="Text Box 81"/>
          <p:cNvSpPr txBox="1">
            <a:spLocks noChangeAspect="1" noChangeArrowheads="1"/>
          </p:cNvSpPr>
          <p:nvPr/>
        </p:nvSpPr>
        <p:spPr bwMode="auto">
          <a:xfrm>
            <a:off x="2643188" y="1414463"/>
            <a:ext cx="519112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 dirty="0">
                <a:latin typeface="Verdana" pitchFamily="34" charset="0"/>
                <a:cs typeface="Arial" pitchFamily="34" charset="0"/>
              </a:rPr>
              <a:t>Inline </a:t>
            </a:r>
            <a:r>
              <a:rPr lang="en-US" sz="800" b="1" dirty="0">
                <a:latin typeface="Verdana" pitchFamily="34" charset="0"/>
                <a:cs typeface="Arial" pitchFamily="34" charset="0"/>
              </a:rPr>
              <a:t>1850</a:t>
            </a:r>
          </a:p>
        </p:txBody>
      </p:sp>
      <p:sp>
        <p:nvSpPr>
          <p:cNvPr id="10254" name="Text Box 82"/>
          <p:cNvSpPr txBox="1">
            <a:spLocks noChangeAspect="1" noChangeArrowheads="1"/>
          </p:cNvSpPr>
          <p:nvPr/>
        </p:nvSpPr>
        <p:spPr bwMode="auto">
          <a:xfrm>
            <a:off x="3387725" y="1414463"/>
            <a:ext cx="522288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 dirty="0">
                <a:latin typeface="Verdana" pitchFamily="34" charset="0"/>
                <a:cs typeface="Arial" pitchFamily="34" charset="0"/>
              </a:rPr>
              <a:t>Inline </a:t>
            </a:r>
            <a:r>
              <a:rPr lang="en-US" sz="800" b="1" dirty="0">
                <a:latin typeface="Verdana" pitchFamily="34" charset="0"/>
                <a:cs typeface="Arial" pitchFamily="34" charset="0"/>
              </a:rPr>
              <a:t>1900</a:t>
            </a:r>
          </a:p>
        </p:txBody>
      </p:sp>
      <p:sp>
        <p:nvSpPr>
          <p:cNvPr id="10255" name="Text Box 83"/>
          <p:cNvSpPr txBox="1">
            <a:spLocks noChangeAspect="1" noChangeArrowheads="1"/>
          </p:cNvSpPr>
          <p:nvPr/>
        </p:nvSpPr>
        <p:spPr bwMode="auto">
          <a:xfrm>
            <a:off x="4135438" y="1414463"/>
            <a:ext cx="519112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 dirty="0">
                <a:latin typeface="Verdana" pitchFamily="34" charset="0"/>
                <a:cs typeface="Arial" pitchFamily="34" charset="0"/>
              </a:rPr>
              <a:t>Inline </a:t>
            </a:r>
            <a:r>
              <a:rPr lang="en-US" sz="800" b="1" dirty="0">
                <a:latin typeface="Verdana" pitchFamily="34" charset="0"/>
                <a:cs typeface="Arial" pitchFamily="34" charset="0"/>
              </a:rPr>
              <a:t>1950</a:t>
            </a:r>
          </a:p>
        </p:txBody>
      </p:sp>
      <p:sp>
        <p:nvSpPr>
          <p:cNvPr id="10256" name="Text Box 84"/>
          <p:cNvSpPr txBox="1">
            <a:spLocks noChangeAspect="1" noChangeArrowheads="1"/>
          </p:cNvSpPr>
          <p:nvPr/>
        </p:nvSpPr>
        <p:spPr bwMode="auto">
          <a:xfrm>
            <a:off x="4879975" y="1414463"/>
            <a:ext cx="515938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 dirty="0">
                <a:latin typeface="Verdana" pitchFamily="34" charset="0"/>
                <a:cs typeface="Arial" pitchFamily="34" charset="0"/>
              </a:rPr>
              <a:t>Inline </a:t>
            </a:r>
            <a:r>
              <a:rPr lang="en-US" sz="800" b="1" dirty="0">
                <a:latin typeface="Verdana" pitchFamily="34" charset="0"/>
                <a:cs typeface="Arial" pitchFamily="34" charset="0"/>
              </a:rPr>
              <a:t>2000</a:t>
            </a:r>
          </a:p>
        </p:txBody>
      </p:sp>
      <p:sp>
        <p:nvSpPr>
          <p:cNvPr id="10257" name="Text Box 85"/>
          <p:cNvSpPr txBox="1">
            <a:spLocks noChangeAspect="1" noChangeArrowheads="1"/>
          </p:cNvSpPr>
          <p:nvPr/>
        </p:nvSpPr>
        <p:spPr bwMode="auto">
          <a:xfrm>
            <a:off x="5624513" y="1414463"/>
            <a:ext cx="5207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 dirty="0">
                <a:latin typeface="Verdana" pitchFamily="34" charset="0"/>
                <a:cs typeface="Arial" pitchFamily="34" charset="0"/>
              </a:rPr>
              <a:t>Inline </a:t>
            </a:r>
            <a:r>
              <a:rPr lang="en-US" sz="800" b="1" dirty="0">
                <a:latin typeface="Verdana" pitchFamily="34" charset="0"/>
                <a:cs typeface="Arial" pitchFamily="34" charset="0"/>
              </a:rPr>
              <a:t>2050</a:t>
            </a:r>
          </a:p>
        </p:txBody>
      </p:sp>
      <p:sp>
        <p:nvSpPr>
          <p:cNvPr id="10258" name="Text Box 86"/>
          <p:cNvSpPr txBox="1">
            <a:spLocks noChangeAspect="1" noChangeArrowheads="1"/>
          </p:cNvSpPr>
          <p:nvPr/>
        </p:nvSpPr>
        <p:spPr bwMode="auto">
          <a:xfrm>
            <a:off x="6372225" y="1414463"/>
            <a:ext cx="51911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 dirty="0">
                <a:latin typeface="Verdana" pitchFamily="34" charset="0"/>
                <a:cs typeface="Arial" pitchFamily="34" charset="0"/>
              </a:rPr>
              <a:t>Inline </a:t>
            </a:r>
            <a:r>
              <a:rPr lang="en-US" sz="800" b="1" dirty="0">
                <a:latin typeface="Verdana" pitchFamily="34" charset="0"/>
                <a:cs typeface="Arial" pitchFamily="34" charset="0"/>
              </a:rPr>
              <a:t>2100</a:t>
            </a:r>
          </a:p>
        </p:txBody>
      </p:sp>
      <p:sp>
        <p:nvSpPr>
          <p:cNvPr id="10259" name="Line 87"/>
          <p:cNvSpPr>
            <a:spLocks noChangeAspect="1" noChangeShapeType="1"/>
          </p:cNvSpPr>
          <p:nvPr/>
        </p:nvSpPr>
        <p:spPr bwMode="auto">
          <a:xfrm>
            <a:off x="5164138" y="1925638"/>
            <a:ext cx="0" cy="39814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0" name="Line 88"/>
          <p:cNvSpPr>
            <a:spLocks noChangeAspect="1" noChangeShapeType="1"/>
          </p:cNvSpPr>
          <p:nvPr/>
        </p:nvSpPr>
        <p:spPr bwMode="auto">
          <a:xfrm>
            <a:off x="5911850" y="1925638"/>
            <a:ext cx="0" cy="398145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1" name="Line 89"/>
          <p:cNvSpPr>
            <a:spLocks noChangeAspect="1" noChangeShapeType="1"/>
          </p:cNvSpPr>
          <p:nvPr/>
        </p:nvSpPr>
        <p:spPr bwMode="auto">
          <a:xfrm>
            <a:off x="1423988" y="1936750"/>
            <a:ext cx="0" cy="398145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2" name="Text Box 90"/>
          <p:cNvSpPr txBox="1">
            <a:spLocks noChangeAspect="1" noChangeArrowheads="1"/>
          </p:cNvSpPr>
          <p:nvPr/>
        </p:nvSpPr>
        <p:spPr bwMode="auto">
          <a:xfrm>
            <a:off x="1146175" y="1423988"/>
            <a:ext cx="5207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 dirty="0">
                <a:latin typeface="Verdana" pitchFamily="34" charset="0"/>
                <a:cs typeface="Arial" pitchFamily="34" charset="0"/>
              </a:rPr>
              <a:t>Inline </a:t>
            </a:r>
            <a:r>
              <a:rPr lang="en-US" sz="800" b="1" dirty="0">
                <a:latin typeface="Verdana" pitchFamily="34" charset="0"/>
                <a:cs typeface="Arial" pitchFamily="34" charset="0"/>
              </a:rPr>
              <a:t>1750</a:t>
            </a:r>
          </a:p>
        </p:txBody>
      </p:sp>
      <p:sp>
        <p:nvSpPr>
          <p:cNvPr id="10263" name="Line 91"/>
          <p:cNvSpPr>
            <a:spLocks noChangeAspect="1" noChangeShapeType="1"/>
          </p:cNvSpPr>
          <p:nvPr/>
        </p:nvSpPr>
        <p:spPr bwMode="auto">
          <a:xfrm>
            <a:off x="8153400" y="1920875"/>
            <a:ext cx="0" cy="398145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4" name="Text Box 92"/>
          <p:cNvSpPr txBox="1">
            <a:spLocks noChangeAspect="1" noChangeArrowheads="1"/>
          </p:cNvSpPr>
          <p:nvPr/>
        </p:nvSpPr>
        <p:spPr bwMode="auto">
          <a:xfrm>
            <a:off x="7118350" y="1409700"/>
            <a:ext cx="51911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 dirty="0">
                <a:latin typeface="Verdana" pitchFamily="34" charset="0"/>
                <a:cs typeface="Arial" pitchFamily="34" charset="0"/>
              </a:rPr>
              <a:t>Inline </a:t>
            </a:r>
            <a:r>
              <a:rPr lang="en-US" sz="800" b="1" dirty="0">
                <a:latin typeface="Verdana" pitchFamily="34" charset="0"/>
                <a:cs typeface="Arial" pitchFamily="34" charset="0"/>
              </a:rPr>
              <a:t>2150</a:t>
            </a:r>
          </a:p>
        </p:txBody>
      </p:sp>
      <p:sp>
        <p:nvSpPr>
          <p:cNvPr id="10265" name="Text Box 93"/>
          <p:cNvSpPr txBox="1">
            <a:spLocks noChangeAspect="1" noChangeArrowheads="1"/>
          </p:cNvSpPr>
          <p:nvPr/>
        </p:nvSpPr>
        <p:spPr bwMode="auto">
          <a:xfrm>
            <a:off x="7864475" y="1409700"/>
            <a:ext cx="5207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304" tIns="31652" rIns="63304" bIns="31652">
            <a:spAutoFit/>
          </a:bodyPr>
          <a:lstStyle/>
          <a:p>
            <a:pPr algn="ctr" defTabSz="941388"/>
            <a:r>
              <a:rPr lang="en-US" sz="700" b="1" dirty="0">
                <a:latin typeface="Verdana" pitchFamily="34" charset="0"/>
                <a:cs typeface="Arial" pitchFamily="34" charset="0"/>
              </a:rPr>
              <a:t>Inline </a:t>
            </a:r>
            <a:r>
              <a:rPr lang="en-US" sz="800" b="1" dirty="0">
                <a:latin typeface="Verdana" pitchFamily="34" charset="0"/>
                <a:cs typeface="Arial" pitchFamily="34" charset="0"/>
              </a:rPr>
              <a:t>2200</a:t>
            </a:r>
          </a:p>
        </p:txBody>
      </p:sp>
      <p:sp>
        <p:nvSpPr>
          <p:cNvPr id="10266" name="Line 94"/>
          <p:cNvSpPr>
            <a:spLocks noChangeAspect="1" noChangeShapeType="1"/>
          </p:cNvSpPr>
          <p:nvPr/>
        </p:nvSpPr>
        <p:spPr bwMode="auto">
          <a:xfrm>
            <a:off x="7404100" y="1920875"/>
            <a:ext cx="0" cy="398145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0267" name="Text Box 95"/>
          <p:cNvSpPr txBox="1">
            <a:spLocks noChangeAspect="1" noChangeArrowheads="1"/>
          </p:cNvSpPr>
          <p:nvPr/>
        </p:nvSpPr>
        <p:spPr bwMode="auto">
          <a:xfrm>
            <a:off x="846138" y="5730875"/>
            <a:ext cx="823912" cy="2095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3304" tIns="31652" rIns="63304" bIns="31652">
            <a:spAutoFit/>
          </a:bodyPr>
          <a:lstStyle/>
          <a:p>
            <a:pPr defTabSz="941388"/>
            <a:r>
              <a:rPr lang="en-US" sz="900" b="1" dirty="0">
                <a:latin typeface="Verdana" pitchFamily="34" charset="0"/>
                <a:cs typeface="Arial" pitchFamily="34" charset="0"/>
              </a:rPr>
              <a:t>Xline 4100</a:t>
            </a:r>
          </a:p>
        </p:txBody>
      </p:sp>
      <p:sp>
        <p:nvSpPr>
          <p:cNvPr id="10268" name="Text Box 97"/>
          <p:cNvSpPr txBox="1">
            <a:spLocks noChangeArrowheads="1"/>
          </p:cNvSpPr>
          <p:nvPr/>
        </p:nvSpPr>
        <p:spPr bwMode="auto">
          <a:xfrm>
            <a:off x="6754813" y="6148388"/>
            <a:ext cx="108426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 b="1" dirty="0">
                <a:latin typeface="Verdana" pitchFamily="34" charset="0"/>
              </a:rPr>
              <a:t>Polarity Flipped</a:t>
            </a:r>
          </a:p>
        </p:txBody>
      </p:sp>
      <p:sp>
        <p:nvSpPr>
          <p:cNvPr id="29" name="Freeform 28"/>
          <p:cNvSpPr/>
          <p:nvPr/>
        </p:nvSpPr>
        <p:spPr bwMode="auto">
          <a:xfrm>
            <a:off x="5057775" y="3933825"/>
            <a:ext cx="2733675" cy="66675"/>
          </a:xfrm>
          <a:custGeom>
            <a:avLst/>
            <a:gdLst>
              <a:gd name="connsiteX0" fmla="*/ 0 w 2733675"/>
              <a:gd name="connsiteY0" fmla="*/ 0 h 66675"/>
              <a:gd name="connsiteX1" fmla="*/ 466725 w 2733675"/>
              <a:gd name="connsiteY1" fmla="*/ 19050 h 66675"/>
              <a:gd name="connsiteX2" fmla="*/ 1038225 w 2733675"/>
              <a:gd name="connsiteY2" fmla="*/ 38100 h 66675"/>
              <a:gd name="connsiteX3" fmla="*/ 1676400 w 2733675"/>
              <a:gd name="connsiteY3" fmla="*/ 66675 h 66675"/>
              <a:gd name="connsiteX4" fmla="*/ 2266950 w 2733675"/>
              <a:gd name="connsiteY4" fmla="*/ 38100 h 66675"/>
              <a:gd name="connsiteX5" fmla="*/ 2733675 w 2733675"/>
              <a:gd name="connsiteY5" fmla="*/ 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33675" h="66675">
                <a:moveTo>
                  <a:pt x="0" y="0"/>
                </a:moveTo>
                <a:lnTo>
                  <a:pt x="466725" y="19050"/>
                </a:lnTo>
                <a:lnTo>
                  <a:pt x="1038225" y="38100"/>
                </a:lnTo>
                <a:cubicBezTo>
                  <a:pt x="1239838" y="46038"/>
                  <a:pt x="1471613" y="66675"/>
                  <a:pt x="1676400" y="66675"/>
                </a:cubicBezTo>
                <a:cubicBezTo>
                  <a:pt x="1881187" y="66675"/>
                  <a:pt x="2090738" y="49213"/>
                  <a:pt x="2266950" y="38100"/>
                </a:cubicBezTo>
                <a:cubicBezTo>
                  <a:pt x="2443163" y="26988"/>
                  <a:pt x="2588419" y="13494"/>
                  <a:pt x="2733675" y="0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168400" y="1477963"/>
            <a:ext cx="6286500" cy="4795837"/>
          </a:xfrm>
          <a:prstGeom prst="rect">
            <a:avLst/>
          </a:prstGeom>
          <a:solidFill>
            <a:srgbClr val="FFF8E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Basemap</a:t>
            </a:r>
          </a:p>
        </p:txBody>
      </p:sp>
      <p:sp>
        <p:nvSpPr>
          <p:cNvPr id="11269" name="Line 515"/>
          <p:cNvSpPr>
            <a:spLocks noChangeAspect="1" noChangeShapeType="1"/>
          </p:cNvSpPr>
          <p:nvPr/>
        </p:nvSpPr>
        <p:spPr bwMode="auto">
          <a:xfrm>
            <a:off x="7053263" y="4235450"/>
            <a:ext cx="0" cy="5746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0" name="Line 526"/>
          <p:cNvSpPr>
            <a:spLocks noChangeAspect="1" noChangeShapeType="1"/>
          </p:cNvSpPr>
          <p:nvPr/>
        </p:nvSpPr>
        <p:spPr bwMode="auto">
          <a:xfrm>
            <a:off x="7053263" y="4235450"/>
            <a:ext cx="0" cy="574675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1" name="WordArt 527"/>
          <p:cNvSpPr>
            <a:spLocks noChangeAspect="1" noChangeArrowheads="1" noChangeShapeType="1" noTextEdit="1"/>
          </p:cNvSpPr>
          <p:nvPr/>
        </p:nvSpPr>
        <p:spPr bwMode="auto">
          <a:xfrm>
            <a:off x="6972300" y="4919663"/>
            <a:ext cx="161925" cy="268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66CCFF"/>
                </a:solidFill>
                <a:latin typeface="Arial Black"/>
              </a:rPr>
              <a:t>N</a:t>
            </a:r>
          </a:p>
        </p:txBody>
      </p:sp>
      <p:sp>
        <p:nvSpPr>
          <p:cNvPr id="11272" name="Text Box 8"/>
          <p:cNvSpPr txBox="1">
            <a:spLocks noChangeAspect="1" noChangeArrowheads="1"/>
          </p:cNvSpPr>
          <p:nvPr/>
        </p:nvSpPr>
        <p:spPr bwMode="auto">
          <a:xfrm rot="1223869">
            <a:off x="1622425" y="386715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3300</a:t>
            </a:r>
          </a:p>
        </p:txBody>
      </p:sp>
      <p:sp>
        <p:nvSpPr>
          <p:cNvPr id="11273" name="Line 9"/>
          <p:cNvSpPr>
            <a:spLocks noChangeAspect="1" noChangeShapeType="1"/>
          </p:cNvSpPr>
          <p:nvPr/>
        </p:nvSpPr>
        <p:spPr bwMode="auto">
          <a:xfrm rot="-5400000">
            <a:off x="3181351" y="3719512"/>
            <a:ext cx="2938462" cy="95091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4" name="Line 10"/>
          <p:cNvSpPr>
            <a:spLocks noChangeAspect="1" noChangeShapeType="1"/>
          </p:cNvSpPr>
          <p:nvPr/>
        </p:nvSpPr>
        <p:spPr bwMode="auto">
          <a:xfrm rot="-5400000">
            <a:off x="2547938" y="3525838"/>
            <a:ext cx="2938462" cy="95091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5" name="Line 11"/>
          <p:cNvSpPr>
            <a:spLocks noChangeAspect="1" noChangeShapeType="1"/>
          </p:cNvSpPr>
          <p:nvPr/>
        </p:nvSpPr>
        <p:spPr bwMode="auto">
          <a:xfrm rot="-5400000">
            <a:off x="2864644" y="3623469"/>
            <a:ext cx="2938463" cy="9493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6" name="Line 12"/>
          <p:cNvSpPr>
            <a:spLocks noChangeAspect="1" noChangeShapeType="1"/>
          </p:cNvSpPr>
          <p:nvPr/>
        </p:nvSpPr>
        <p:spPr bwMode="auto">
          <a:xfrm rot="-5400000">
            <a:off x="2231232" y="3429793"/>
            <a:ext cx="2940050" cy="95091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7" name="Line 13"/>
          <p:cNvSpPr>
            <a:spLocks noChangeAspect="1" noChangeShapeType="1"/>
          </p:cNvSpPr>
          <p:nvPr/>
        </p:nvSpPr>
        <p:spPr bwMode="auto">
          <a:xfrm rot="-5400000">
            <a:off x="1914525" y="3333750"/>
            <a:ext cx="2938463" cy="95091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8" name="Text Box 14"/>
          <p:cNvSpPr txBox="1">
            <a:spLocks noChangeAspect="1" noChangeArrowheads="1"/>
          </p:cNvSpPr>
          <p:nvPr/>
        </p:nvSpPr>
        <p:spPr bwMode="auto">
          <a:xfrm rot="1223869">
            <a:off x="2051050" y="2611438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4100</a:t>
            </a:r>
          </a:p>
        </p:txBody>
      </p:sp>
      <p:sp>
        <p:nvSpPr>
          <p:cNvPr id="11279" name="Text Box 15"/>
          <p:cNvSpPr txBox="1">
            <a:spLocks noChangeAspect="1" noChangeArrowheads="1"/>
          </p:cNvSpPr>
          <p:nvPr/>
        </p:nvSpPr>
        <p:spPr bwMode="auto">
          <a:xfrm rot="1223869">
            <a:off x="1943100" y="292417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3900</a:t>
            </a:r>
          </a:p>
        </p:txBody>
      </p:sp>
      <p:sp>
        <p:nvSpPr>
          <p:cNvPr id="11280" name="Text Box 16"/>
          <p:cNvSpPr txBox="1">
            <a:spLocks noChangeAspect="1" noChangeArrowheads="1"/>
          </p:cNvSpPr>
          <p:nvPr/>
        </p:nvSpPr>
        <p:spPr bwMode="auto">
          <a:xfrm rot="1223869">
            <a:off x="1835150" y="323850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3700</a:t>
            </a:r>
          </a:p>
        </p:txBody>
      </p:sp>
      <p:sp>
        <p:nvSpPr>
          <p:cNvPr id="11281" name="Text Box 17"/>
          <p:cNvSpPr txBox="1">
            <a:spLocks noChangeAspect="1" noChangeArrowheads="1"/>
          </p:cNvSpPr>
          <p:nvPr/>
        </p:nvSpPr>
        <p:spPr bwMode="auto">
          <a:xfrm rot="1223869">
            <a:off x="1730375" y="35528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3500</a:t>
            </a:r>
          </a:p>
        </p:txBody>
      </p:sp>
      <p:sp>
        <p:nvSpPr>
          <p:cNvPr id="11282" name="Line 18"/>
          <p:cNvSpPr>
            <a:spLocks noChangeAspect="1" noChangeShapeType="1"/>
          </p:cNvSpPr>
          <p:nvPr/>
        </p:nvSpPr>
        <p:spPr bwMode="auto">
          <a:xfrm rot="-5400000">
            <a:off x="1597026" y="3236912"/>
            <a:ext cx="2940050" cy="94932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83" name="Line 19"/>
          <p:cNvSpPr>
            <a:spLocks noChangeAspect="1" noChangeShapeType="1"/>
          </p:cNvSpPr>
          <p:nvPr/>
        </p:nvSpPr>
        <p:spPr bwMode="auto">
          <a:xfrm rot="-5400000">
            <a:off x="1281112" y="3140076"/>
            <a:ext cx="2938463" cy="950912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84" name="Oval 20"/>
          <p:cNvSpPr>
            <a:spLocks noChangeAspect="1" noChangeArrowheads="1"/>
          </p:cNvSpPr>
          <p:nvPr/>
        </p:nvSpPr>
        <p:spPr bwMode="auto">
          <a:xfrm>
            <a:off x="3335338" y="4133850"/>
            <a:ext cx="82550" cy="80963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285" name="Text Box 21"/>
          <p:cNvSpPr txBox="1">
            <a:spLocks noChangeAspect="1" noChangeArrowheads="1"/>
          </p:cNvSpPr>
          <p:nvPr/>
        </p:nvSpPr>
        <p:spPr bwMode="auto">
          <a:xfrm rot="-4176131">
            <a:off x="3050382" y="1826419"/>
            <a:ext cx="506412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1800</a:t>
            </a:r>
          </a:p>
        </p:txBody>
      </p:sp>
      <p:sp>
        <p:nvSpPr>
          <p:cNvPr id="11286" name="Text Box 22"/>
          <p:cNvSpPr txBox="1">
            <a:spLocks noChangeAspect="1" noChangeArrowheads="1"/>
          </p:cNvSpPr>
          <p:nvPr/>
        </p:nvSpPr>
        <p:spPr bwMode="auto">
          <a:xfrm rot="-4176131">
            <a:off x="3363913" y="192087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1850</a:t>
            </a:r>
          </a:p>
        </p:txBody>
      </p:sp>
      <p:sp>
        <p:nvSpPr>
          <p:cNvPr id="11287" name="Text Box 23"/>
          <p:cNvSpPr txBox="1">
            <a:spLocks noChangeAspect="1" noChangeArrowheads="1"/>
          </p:cNvSpPr>
          <p:nvPr/>
        </p:nvSpPr>
        <p:spPr bwMode="auto">
          <a:xfrm rot="-4176131">
            <a:off x="3991768" y="2120107"/>
            <a:ext cx="506413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1950</a:t>
            </a:r>
          </a:p>
        </p:txBody>
      </p:sp>
      <p:sp>
        <p:nvSpPr>
          <p:cNvPr id="11288" name="Text Box 24"/>
          <p:cNvSpPr txBox="1">
            <a:spLocks noChangeAspect="1" noChangeArrowheads="1"/>
          </p:cNvSpPr>
          <p:nvPr/>
        </p:nvSpPr>
        <p:spPr bwMode="auto">
          <a:xfrm rot="-4176131">
            <a:off x="3675063" y="201930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1900</a:t>
            </a:r>
          </a:p>
        </p:txBody>
      </p:sp>
      <p:sp>
        <p:nvSpPr>
          <p:cNvPr id="11289" name="Text Box 25"/>
          <p:cNvSpPr txBox="1">
            <a:spLocks noChangeAspect="1" noChangeArrowheads="1"/>
          </p:cNvSpPr>
          <p:nvPr/>
        </p:nvSpPr>
        <p:spPr bwMode="auto">
          <a:xfrm rot="-4176131">
            <a:off x="4305300" y="2214563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2000</a:t>
            </a:r>
          </a:p>
        </p:txBody>
      </p:sp>
      <p:sp>
        <p:nvSpPr>
          <p:cNvPr id="11290" name="Text Box 26"/>
          <p:cNvSpPr txBox="1">
            <a:spLocks noChangeAspect="1" noChangeArrowheads="1"/>
          </p:cNvSpPr>
          <p:nvPr/>
        </p:nvSpPr>
        <p:spPr bwMode="auto">
          <a:xfrm rot="-4176131">
            <a:off x="4624388" y="2312988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2050</a:t>
            </a:r>
          </a:p>
        </p:txBody>
      </p:sp>
      <p:sp>
        <p:nvSpPr>
          <p:cNvPr id="11291" name="Text Box 27"/>
          <p:cNvSpPr txBox="1">
            <a:spLocks noChangeAspect="1" noChangeArrowheads="1"/>
          </p:cNvSpPr>
          <p:nvPr/>
        </p:nvSpPr>
        <p:spPr bwMode="auto">
          <a:xfrm rot="-4176131">
            <a:off x="4938713" y="24098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2100</a:t>
            </a:r>
          </a:p>
        </p:txBody>
      </p:sp>
      <p:sp>
        <p:nvSpPr>
          <p:cNvPr id="11292" name="Text Box 28"/>
          <p:cNvSpPr txBox="1">
            <a:spLocks noChangeAspect="1" noChangeArrowheads="1"/>
          </p:cNvSpPr>
          <p:nvPr/>
        </p:nvSpPr>
        <p:spPr bwMode="auto">
          <a:xfrm rot="-4176131">
            <a:off x="2003425" y="513715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1800</a:t>
            </a:r>
          </a:p>
        </p:txBody>
      </p:sp>
      <p:sp>
        <p:nvSpPr>
          <p:cNvPr id="11293" name="Text Box 29"/>
          <p:cNvSpPr txBox="1">
            <a:spLocks noChangeAspect="1" noChangeArrowheads="1"/>
          </p:cNvSpPr>
          <p:nvPr/>
        </p:nvSpPr>
        <p:spPr bwMode="auto">
          <a:xfrm rot="-4176131">
            <a:off x="2316956" y="5234782"/>
            <a:ext cx="509587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1850</a:t>
            </a:r>
          </a:p>
        </p:txBody>
      </p:sp>
      <p:sp>
        <p:nvSpPr>
          <p:cNvPr id="11294" name="Text Box 30"/>
          <p:cNvSpPr txBox="1">
            <a:spLocks noChangeAspect="1" noChangeArrowheads="1"/>
          </p:cNvSpPr>
          <p:nvPr/>
        </p:nvSpPr>
        <p:spPr bwMode="auto">
          <a:xfrm rot="-4176131">
            <a:off x="2959100" y="542925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1950</a:t>
            </a:r>
          </a:p>
        </p:txBody>
      </p:sp>
      <p:sp>
        <p:nvSpPr>
          <p:cNvPr id="11295" name="Text Box 31"/>
          <p:cNvSpPr txBox="1">
            <a:spLocks noChangeAspect="1" noChangeArrowheads="1"/>
          </p:cNvSpPr>
          <p:nvPr/>
        </p:nvSpPr>
        <p:spPr bwMode="auto">
          <a:xfrm rot="-4176131">
            <a:off x="2636044" y="5337969"/>
            <a:ext cx="509588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1900</a:t>
            </a:r>
          </a:p>
        </p:txBody>
      </p:sp>
      <p:sp>
        <p:nvSpPr>
          <p:cNvPr id="11296" name="Text Box 32"/>
          <p:cNvSpPr txBox="1">
            <a:spLocks noChangeAspect="1" noChangeArrowheads="1"/>
          </p:cNvSpPr>
          <p:nvPr/>
        </p:nvSpPr>
        <p:spPr bwMode="auto">
          <a:xfrm rot="-4176131">
            <a:off x="3271838" y="552450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2000</a:t>
            </a:r>
          </a:p>
        </p:txBody>
      </p:sp>
      <p:sp>
        <p:nvSpPr>
          <p:cNvPr id="11297" name="Text Box 33"/>
          <p:cNvSpPr txBox="1">
            <a:spLocks noChangeAspect="1" noChangeArrowheads="1"/>
          </p:cNvSpPr>
          <p:nvPr/>
        </p:nvSpPr>
        <p:spPr bwMode="auto">
          <a:xfrm rot="-4176131">
            <a:off x="3589338" y="56229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2050</a:t>
            </a:r>
          </a:p>
        </p:txBody>
      </p:sp>
      <p:sp>
        <p:nvSpPr>
          <p:cNvPr id="11298" name="Text Box 34"/>
          <p:cNvSpPr txBox="1">
            <a:spLocks noChangeAspect="1" noChangeArrowheads="1"/>
          </p:cNvSpPr>
          <p:nvPr/>
        </p:nvSpPr>
        <p:spPr bwMode="auto">
          <a:xfrm rot="-4176131">
            <a:off x="3906838" y="5719763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2100</a:t>
            </a:r>
          </a:p>
        </p:txBody>
      </p:sp>
      <p:sp>
        <p:nvSpPr>
          <p:cNvPr id="11299" name="Text Box 35"/>
          <p:cNvSpPr txBox="1">
            <a:spLocks noChangeAspect="1" noChangeArrowheads="1"/>
          </p:cNvSpPr>
          <p:nvPr/>
        </p:nvSpPr>
        <p:spPr bwMode="auto">
          <a:xfrm rot="1223869">
            <a:off x="5156200" y="5011738"/>
            <a:ext cx="508000" cy="2270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3300</a:t>
            </a:r>
          </a:p>
        </p:txBody>
      </p:sp>
      <p:sp>
        <p:nvSpPr>
          <p:cNvPr id="11300" name="Text Box 36"/>
          <p:cNvSpPr txBox="1">
            <a:spLocks noChangeAspect="1" noChangeArrowheads="1"/>
          </p:cNvSpPr>
          <p:nvPr/>
        </p:nvSpPr>
        <p:spPr bwMode="auto">
          <a:xfrm rot="1223869">
            <a:off x="5586413" y="37560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4100</a:t>
            </a:r>
          </a:p>
        </p:txBody>
      </p:sp>
      <p:sp>
        <p:nvSpPr>
          <p:cNvPr id="11301" name="Text Box 37"/>
          <p:cNvSpPr txBox="1">
            <a:spLocks noChangeAspect="1" noChangeArrowheads="1"/>
          </p:cNvSpPr>
          <p:nvPr/>
        </p:nvSpPr>
        <p:spPr bwMode="auto">
          <a:xfrm rot="1223869">
            <a:off x="5478463" y="407035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3900</a:t>
            </a:r>
          </a:p>
        </p:txBody>
      </p:sp>
      <p:sp>
        <p:nvSpPr>
          <p:cNvPr id="11302" name="Text Box 38"/>
          <p:cNvSpPr txBox="1">
            <a:spLocks noChangeAspect="1" noChangeArrowheads="1"/>
          </p:cNvSpPr>
          <p:nvPr/>
        </p:nvSpPr>
        <p:spPr bwMode="auto">
          <a:xfrm rot="1223869">
            <a:off x="5373688" y="438150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3700</a:t>
            </a:r>
          </a:p>
        </p:txBody>
      </p:sp>
      <p:sp>
        <p:nvSpPr>
          <p:cNvPr id="11303" name="Text Box 39"/>
          <p:cNvSpPr txBox="1">
            <a:spLocks noChangeAspect="1" noChangeArrowheads="1"/>
          </p:cNvSpPr>
          <p:nvPr/>
        </p:nvSpPr>
        <p:spPr bwMode="auto">
          <a:xfrm rot="1223869">
            <a:off x="5265738" y="46958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3500</a:t>
            </a:r>
          </a:p>
        </p:txBody>
      </p:sp>
      <p:grpSp>
        <p:nvGrpSpPr>
          <p:cNvPr id="2" name="Group 40"/>
          <p:cNvGrpSpPr>
            <a:grpSpLocks noChangeAspect="1"/>
          </p:cNvGrpSpPr>
          <p:nvPr/>
        </p:nvGrpSpPr>
        <p:grpSpPr bwMode="auto">
          <a:xfrm>
            <a:off x="5668963" y="5894388"/>
            <a:ext cx="1255712" cy="330200"/>
            <a:chOff x="864" y="5060"/>
            <a:chExt cx="1482" cy="391"/>
          </a:xfrm>
        </p:grpSpPr>
        <p:grpSp>
          <p:nvGrpSpPr>
            <p:cNvPr id="3" name="Group 41"/>
            <p:cNvGrpSpPr>
              <a:grpSpLocks noChangeAspect="1"/>
            </p:cNvGrpSpPr>
            <p:nvPr/>
          </p:nvGrpSpPr>
          <p:grpSpPr bwMode="auto">
            <a:xfrm>
              <a:off x="956" y="5060"/>
              <a:ext cx="1265" cy="72"/>
              <a:chOff x="956" y="5032"/>
              <a:chExt cx="1273" cy="108"/>
            </a:xfrm>
          </p:grpSpPr>
          <p:sp>
            <p:nvSpPr>
              <p:cNvPr id="11335" name="Rectangle 42"/>
              <p:cNvSpPr>
                <a:spLocks noChangeAspect="1" noChangeArrowheads="1"/>
              </p:cNvSpPr>
              <p:nvPr/>
            </p:nvSpPr>
            <p:spPr bwMode="auto">
              <a:xfrm>
                <a:off x="956" y="5032"/>
                <a:ext cx="317" cy="10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1336" name="Rectangle 43"/>
              <p:cNvSpPr>
                <a:spLocks noChangeAspect="1" noChangeArrowheads="1"/>
              </p:cNvSpPr>
              <p:nvPr/>
            </p:nvSpPr>
            <p:spPr bwMode="auto">
              <a:xfrm>
                <a:off x="1274" y="5032"/>
                <a:ext cx="317" cy="108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n-US" sz="2000" dirty="0">
                  <a:cs typeface="Arial" pitchFamily="34" charset="0"/>
                </a:endParaRPr>
              </a:p>
            </p:txBody>
          </p:sp>
          <p:sp>
            <p:nvSpPr>
              <p:cNvPr id="11337" name="Rectangle 44"/>
              <p:cNvSpPr>
                <a:spLocks noChangeAspect="1" noChangeArrowheads="1"/>
              </p:cNvSpPr>
              <p:nvPr/>
            </p:nvSpPr>
            <p:spPr bwMode="auto">
              <a:xfrm>
                <a:off x="1593" y="5032"/>
                <a:ext cx="317" cy="108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1338" name="Rectangle 45"/>
              <p:cNvSpPr>
                <a:spLocks noChangeAspect="1" noChangeArrowheads="1"/>
              </p:cNvSpPr>
              <p:nvPr/>
            </p:nvSpPr>
            <p:spPr bwMode="auto">
              <a:xfrm>
                <a:off x="1912" y="5032"/>
                <a:ext cx="317" cy="108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1334" name="Text Box 46"/>
            <p:cNvSpPr txBox="1">
              <a:spLocks noChangeAspect="1" noChangeArrowheads="1"/>
            </p:cNvSpPr>
            <p:nvPr/>
          </p:nvSpPr>
          <p:spPr bwMode="auto">
            <a:xfrm>
              <a:off x="864" y="5162"/>
              <a:ext cx="1482" cy="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1358900"/>
              <a:r>
                <a:rPr lang="en-US" sz="1000" dirty="0">
                  <a:latin typeface="Verdana" pitchFamily="34" charset="0"/>
                  <a:cs typeface="Arial" pitchFamily="34" charset="0"/>
                </a:rPr>
                <a:t>0        km        4</a:t>
              </a:r>
            </a:p>
          </p:txBody>
        </p:sp>
      </p:grpSp>
      <p:sp>
        <p:nvSpPr>
          <p:cNvPr id="11305" name="Line 47"/>
          <p:cNvSpPr>
            <a:spLocks noChangeAspect="1" noChangeShapeType="1"/>
          </p:cNvSpPr>
          <p:nvPr/>
        </p:nvSpPr>
        <p:spPr bwMode="auto">
          <a:xfrm rot="-5400000">
            <a:off x="973138" y="3024188"/>
            <a:ext cx="2938462" cy="950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306" name="Line 48"/>
          <p:cNvSpPr>
            <a:spLocks noChangeAspect="1" noChangeShapeType="1"/>
          </p:cNvSpPr>
          <p:nvPr/>
        </p:nvSpPr>
        <p:spPr bwMode="auto">
          <a:xfrm rot="-5400000">
            <a:off x="3812382" y="3913981"/>
            <a:ext cx="2938462" cy="949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307" name="Line 49"/>
          <p:cNvSpPr>
            <a:spLocks noChangeAspect="1" noChangeShapeType="1"/>
          </p:cNvSpPr>
          <p:nvPr/>
        </p:nvSpPr>
        <p:spPr bwMode="auto">
          <a:xfrm rot="-5400000">
            <a:off x="3496469" y="3817144"/>
            <a:ext cx="2938463" cy="949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4" name="Group 50"/>
          <p:cNvGrpSpPr>
            <a:grpSpLocks noChangeAspect="1"/>
          </p:cNvGrpSpPr>
          <p:nvPr/>
        </p:nvGrpSpPr>
        <p:grpSpPr bwMode="auto">
          <a:xfrm>
            <a:off x="1811338" y="2409825"/>
            <a:ext cx="3963987" cy="3308350"/>
            <a:chOff x="937" y="825"/>
            <a:chExt cx="3263" cy="2668"/>
          </a:xfrm>
        </p:grpSpPr>
        <p:sp>
          <p:nvSpPr>
            <p:cNvPr id="11325" name="Line 51"/>
            <p:cNvSpPr>
              <a:spLocks noChangeAspect="1" noChangeShapeType="1"/>
            </p:cNvSpPr>
            <p:nvPr/>
          </p:nvSpPr>
          <p:spPr bwMode="auto">
            <a:xfrm>
              <a:off x="1134" y="2160"/>
              <a:ext cx="2615" cy="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26" name="Line 52"/>
            <p:cNvSpPr>
              <a:spLocks noChangeAspect="1" noChangeShapeType="1"/>
            </p:cNvSpPr>
            <p:nvPr/>
          </p:nvSpPr>
          <p:spPr bwMode="auto">
            <a:xfrm>
              <a:off x="1317" y="1628"/>
              <a:ext cx="2615" cy="80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27" name="Line 53"/>
            <p:cNvSpPr>
              <a:spLocks noChangeAspect="1" noChangeShapeType="1"/>
            </p:cNvSpPr>
            <p:nvPr/>
          </p:nvSpPr>
          <p:spPr bwMode="auto">
            <a:xfrm>
              <a:off x="1225" y="1895"/>
              <a:ext cx="2615" cy="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28" name="Line 54"/>
            <p:cNvSpPr>
              <a:spLocks noChangeAspect="1" noChangeShapeType="1"/>
            </p:cNvSpPr>
            <p:nvPr/>
          </p:nvSpPr>
          <p:spPr bwMode="auto">
            <a:xfrm>
              <a:off x="1408" y="1363"/>
              <a:ext cx="2614" cy="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29" name="Line 55"/>
            <p:cNvSpPr>
              <a:spLocks noChangeAspect="1" noChangeShapeType="1"/>
            </p:cNvSpPr>
            <p:nvPr/>
          </p:nvSpPr>
          <p:spPr bwMode="auto">
            <a:xfrm>
              <a:off x="1499" y="1097"/>
              <a:ext cx="2615" cy="8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30" name="Line 56"/>
            <p:cNvSpPr>
              <a:spLocks noChangeAspect="1" noChangeShapeType="1"/>
            </p:cNvSpPr>
            <p:nvPr/>
          </p:nvSpPr>
          <p:spPr bwMode="auto">
            <a:xfrm rot="10800000">
              <a:off x="1014" y="2419"/>
              <a:ext cx="2615" cy="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31" name="Line 57"/>
            <p:cNvSpPr>
              <a:spLocks noChangeAspect="1" noChangeShapeType="1"/>
            </p:cNvSpPr>
            <p:nvPr/>
          </p:nvSpPr>
          <p:spPr bwMode="auto">
            <a:xfrm rot="10800000">
              <a:off x="937" y="2693"/>
              <a:ext cx="2615" cy="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32" name="Line 58"/>
            <p:cNvSpPr>
              <a:spLocks noChangeAspect="1" noChangeShapeType="1"/>
            </p:cNvSpPr>
            <p:nvPr/>
          </p:nvSpPr>
          <p:spPr bwMode="auto">
            <a:xfrm rot="10800000">
              <a:off x="1585" y="825"/>
              <a:ext cx="2615" cy="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309" name="Text Box 59"/>
          <p:cNvSpPr txBox="1">
            <a:spLocks noChangeAspect="1" noChangeArrowheads="1"/>
          </p:cNvSpPr>
          <p:nvPr/>
        </p:nvSpPr>
        <p:spPr bwMode="auto">
          <a:xfrm rot="1223869">
            <a:off x="1379538" y="45180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2900</a:t>
            </a:r>
          </a:p>
        </p:txBody>
      </p:sp>
      <p:sp>
        <p:nvSpPr>
          <p:cNvPr id="11310" name="Text Box 60"/>
          <p:cNvSpPr txBox="1">
            <a:spLocks noChangeAspect="1" noChangeArrowheads="1"/>
          </p:cNvSpPr>
          <p:nvPr/>
        </p:nvSpPr>
        <p:spPr bwMode="auto">
          <a:xfrm rot="1223869">
            <a:off x="1485900" y="420370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3100</a:t>
            </a:r>
          </a:p>
        </p:txBody>
      </p:sp>
      <p:sp>
        <p:nvSpPr>
          <p:cNvPr id="11311" name="Text Box 61"/>
          <p:cNvSpPr txBox="1">
            <a:spLocks noChangeAspect="1" noChangeArrowheads="1"/>
          </p:cNvSpPr>
          <p:nvPr/>
        </p:nvSpPr>
        <p:spPr bwMode="auto">
          <a:xfrm rot="1223869">
            <a:off x="4965700" y="5670550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2900</a:t>
            </a:r>
          </a:p>
        </p:txBody>
      </p:sp>
      <p:sp>
        <p:nvSpPr>
          <p:cNvPr id="11312" name="Text Box 62"/>
          <p:cNvSpPr txBox="1">
            <a:spLocks noChangeAspect="1" noChangeArrowheads="1"/>
          </p:cNvSpPr>
          <p:nvPr/>
        </p:nvSpPr>
        <p:spPr bwMode="auto">
          <a:xfrm rot="1223869">
            <a:off x="5072063" y="53562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3100</a:t>
            </a:r>
          </a:p>
        </p:txBody>
      </p:sp>
      <p:sp>
        <p:nvSpPr>
          <p:cNvPr id="11313" name="Text Box 63"/>
          <p:cNvSpPr txBox="1">
            <a:spLocks noChangeAspect="1" noChangeArrowheads="1"/>
          </p:cNvSpPr>
          <p:nvPr/>
        </p:nvSpPr>
        <p:spPr bwMode="auto">
          <a:xfrm rot="1223869">
            <a:off x="2149475" y="2271713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4300</a:t>
            </a:r>
          </a:p>
        </p:txBody>
      </p:sp>
      <p:sp>
        <p:nvSpPr>
          <p:cNvPr id="11314" name="Text Box 64"/>
          <p:cNvSpPr txBox="1">
            <a:spLocks noChangeAspect="1" noChangeArrowheads="1"/>
          </p:cNvSpPr>
          <p:nvPr/>
        </p:nvSpPr>
        <p:spPr bwMode="auto">
          <a:xfrm rot="1223869">
            <a:off x="5745163" y="3390900"/>
            <a:ext cx="508000" cy="2270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4300</a:t>
            </a:r>
          </a:p>
        </p:txBody>
      </p:sp>
      <p:sp>
        <p:nvSpPr>
          <p:cNvPr id="11315" name="Text Box 65"/>
          <p:cNvSpPr txBox="1">
            <a:spLocks noChangeAspect="1" noChangeArrowheads="1"/>
          </p:cNvSpPr>
          <p:nvPr/>
        </p:nvSpPr>
        <p:spPr bwMode="auto">
          <a:xfrm rot="-4176131">
            <a:off x="5237957" y="2537619"/>
            <a:ext cx="506412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2150</a:t>
            </a:r>
          </a:p>
        </p:txBody>
      </p:sp>
      <p:sp>
        <p:nvSpPr>
          <p:cNvPr id="11316" name="Text Box 66"/>
          <p:cNvSpPr txBox="1">
            <a:spLocks noChangeAspect="1" noChangeArrowheads="1"/>
          </p:cNvSpPr>
          <p:nvPr/>
        </p:nvSpPr>
        <p:spPr bwMode="auto">
          <a:xfrm rot="-4176131">
            <a:off x="5552281" y="2636044"/>
            <a:ext cx="509588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2200</a:t>
            </a:r>
          </a:p>
        </p:txBody>
      </p:sp>
      <p:sp>
        <p:nvSpPr>
          <p:cNvPr id="11317" name="Text Box 67"/>
          <p:cNvSpPr txBox="1">
            <a:spLocks noChangeAspect="1" noChangeArrowheads="1"/>
          </p:cNvSpPr>
          <p:nvPr/>
        </p:nvSpPr>
        <p:spPr bwMode="auto">
          <a:xfrm rot="-4176131">
            <a:off x="4183063" y="5827713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2150</a:t>
            </a:r>
          </a:p>
        </p:txBody>
      </p:sp>
      <p:sp>
        <p:nvSpPr>
          <p:cNvPr id="11318" name="Text Box 68"/>
          <p:cNvSpPr txBox="1">
            <a:spLocks noChangeAspect="1" noChangeArrowheads="1"/>
          </p:cNvSpPr>
          <p:nvPr/>
        </p:nvSpPr>
        <p:spPr bwMode="auto">
          <a:xfrm rot="-4176131">
            <a:off x="4495800" y="592772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2200</a:t>
            </a:r>
          </a:p>
        </p:txBody>
      </p:sp>
      <p:sp>
        <p:nvSpPr>
          <p:cNvPr id="11319" name="Text Box 69"/>
          <p:cNvSpPr txBox="1">
            <a:spLocks noChangeAspect="1" noChangeArrowheads="1"/>
          </p:cNvSpPr>
          <p:nvPr/>
        </p:nvSpPr>
        <p:spPr bwMode="auto">
          <a:xfrm rot="-4176131">
            <a:off x="2716213" y="1747838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1750</a:t>
            </a:r>
          </a:p>
        </p:txBody>
      </p:sp>
      <p:sp>
        <p:nvSpPr>
          <p:cNvPr id="11320" name="Text Box 70"/>
          <p:cNvSpPr txBox="1">
            <a:spLocks noChangeAspect="1" noChangeArrowheads="1"/>
          </p:cNvSpPr>
          <p:nvPr/>
        </p:nvSpPr>
        <p:spPr bwMode="auto">
          <a:xfrm rot="-4176131">
            <a:off x="1647825" y="5070475"/>
            <a:ext cx="508000" cy="22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1358900"/>
            <a:r>
              <a:rPr lang="en-US" sz="900" b="1" dirty="0">
                <a:latin typeface="Verdana" pitchFamily="34" charset="0"/>
                <a:cs typeface="Arial" pitchFamily="34" charset="0"/>
              </a:rPr>
              <a:t>1750</a:t>
            </a:r>
          </a:p>
        </p:txBody>
      </p:sp>
      <p:sp>
        <p:nvSpPr>
          <p:cNvPr id="11321" name="Text Box 71"/>
          <p:cNvSpPr txBox="1">
            <a:spLocks noChangeArrowheads="1"/>
          </p:cNvSpPr>
          <p:nvPr/>
        </p:nvSpPr>
        <p:spPr bwMode="auto">
          <a:xfrm>
            <a:off x="3375025" y="3946525"/>
            <a:ext cx="10287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900" b="1" dirty="0">
                <a:latin typeface="Verdana" pitchFamily="34" charset="0"/>
              </a:rPr>
              <a:t>Barracouta-1</a:t>
            </a:r>
          </a:p>
        </p:txBody>
      </p:sp>
      <p:sp>
        <p:nvSpPr>
          <p:cNvPr id="11322" name="Line 72"/>
          <p:cNvSpPr>
            <a:spLocks noChangeAspect="1" noChangeShapeType="1"/>
          </p:cNvSpPr>
          <p:nvPr/>
        </p:nvSpPr>
        <p:spPr bwMode="auto">
          <a:xfrm rot="-5400000">
            <a:off x="2009776" y="3414712"/>
            <a:ext cx="2938462" cy="950913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323" name="Line 73"/>
          <p:cNvSpPr>
            <a:spLocks noChangeShapeType="1"/>
          </p:cNvSpPr>
          <p:nvPr/>
        </p:nvSpPr>
        <p:spPr bwMode="auto">
          <a:xfrm flipH="1">
            <a:off x="3149600" y="3632200"/>
            <a:ext cx="393700" cy="1282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324" name="Line 74"/>
          <p:cNvSpPr>
            <a:spLocks noChangeShapeType="1"/>
          </p:cNvSpPr>
          <p:nvPr/>
        </p:nvSpPr>
        <p:spPr bwMode="auto">
          <a:xfrm rot="16200000" flipH="1">
            <a:off x="4559300" y="2879725"/>
            <a:ext cx="355600" cy="11303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26c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36719</TotalTime>
  <Words>402</Words>
  <Application>Microsoft Macintosh PowerPoint</Application>
  <PresentationFormat>On-screen Show (4:3)</PresentationFormat>
  <Paragraphs>152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Exercise 26c</vt:lpstr>
      <vt:lpstr>Exercise 26c</vt:lpstr>
      <vt:lpstr>Introduction</vt:lpstr>
      <vt:lpstr>Basemap</vt:lpstr>
      <vt:lpstr>Inline 1915</vt:lpstr>
      <vt:lpstr>Inline 1915</vt:lpstr>
      <vt:lpstr>Crossline 4100</vt:lpstr>
      <vt:lpstr>Basemap</vt:lpstr>
      <vt:lpstr>Exercise 26c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323</cp:revision>
  <cp:lastPrinted>2015-01-27T13:39:19Z</cp:lastPrinted>
  <dcterms:created xsi:type="dcterms:W3CDTF">2001-11-20T13:29:42Z</dcterms:created>
  <dcterms:modified xsi:type="dcterms:W3CDTF">2016-10-27T18:43:01Z</dcterms:modified>
</cp:coreProperties>
</file>